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9.xml" ContentType="application/vnd.openxmlformats-officedocument.presentationml.slide+xml"/>
  <Default Extension="xml" ContentType="application/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Default Extension="jpeg" ContentType="image/jpeg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2" r:id="rId1"/>
  </p:sldMasterIdLst>
  <p:sldIdLst>
    <p:sldId id="256" r:id="rId2"/>
    <p:sldId id="261" r:id="rId3"/>
    <p:sldId id="262" r:id="rId4"/>
    <p:sldId id="263" r:id="rId5"/>
    <p:sldId id="265" r:id="rId6"/>
    <p:sldId id="267" r:id="rId7"/>
    <p:sldId id="269" r:id="rId8"/>
    <p:sldId id="268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9" autoAdjust="0"/>
    <p:restoredTop sz="94668" autoAdjust="0"/>
  </p:normalViewPr>
  <p:slideViewPr>
    <p:cSldViewPr snapToGrid="0" snapToObjects="1">
      <p:cViewPr varScale="1">
        <p:scale>
          <a:sx n="156" d="100"/>
          <a:sy n="156" d="100"/>
        </p:scale>
        <p:origin x="-108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DAE6-6E86-D94D-87B5-65134B8190EE}" type="datetimeFigureOut">
              <a:rPr lang="en-US" smtClean="0"/>
              <a:pPr/>
              <a:t>3/3/16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DAE6-6E86-D94D-87B5-65134B8190EE}" type="datetimeFigureOut">
              <a:rPr lang="en-US" smtClean="0"/>
              <a:pPr/>
              <a:t>3/3/16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DAE6-6E86-D94D-87B5-65134B8190EE}" type="datetimeFigureOut">
              <a:rPr lang="en-US" smtClean="0"/>
              <a:pPr/>
              <a:t>3/3/16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DAE6-6E86-D94D-87B5-65134B8190EE}" type="datetimeFigureOut">
              <a:rPr lang="en-US" smtClean="0"/>
              <a:pPr/>
              <a:t>3/3/16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DAE6-6E86-D94D-87B5-65134B8190EE}" type="datetimeFigureOut">
              <a:rPr lang="en-US" smtClean="0"/>
              <a:pPr/>
              <a:t>3/3/16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DAE6-6E86-D94D-87B5-65134B8190EE}" type="datetimeFigureOut">
              <a:rPr lang="en-US" smtClean="0"/>
              <a:pPr/>
              <a:t>3/3/16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DAE6-6E86-D94D-87B5-65134B8190EE}" type="datetimeFigureOut">
              <a:rPr lang="en-US" smtClean="0"/>
              <a:pPr/>
              <a:t>3/3/16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DAE6-6E86-D94D-87B5-65134B8190EE}" type="datetimeFigureOut">
              <a:rPr lang="en-US" smtClean="0"/>
              <a:pPr/>
              <a:t>3/3/16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DAE6-6E86-D94D-87B5-65134B8190EE}" type="datetimeFigureOut">
              <a:rPr lang="en-US" smtClean="0"/>
              <a:pPr/>
              <a:t>3/3/16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DAE6-6E86-D94D-87B5-65134B8190EE}" type="datetimeFigureOut">
              <a:rPr lang="en-US" smtClean="0"/>
              <a:pPr/>
              <a:t>3/3/16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DAE6-6E86-D94D-87B5-65134B8190EE}" type="datetimeFigureOut">
              <a:rPr lang="en-US" smtClean="0"/>
              <a:pPr/>
              <a:t>3/3/16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35DAE6-6E86-D94D-87B5-65134B8190EE}" type="datetimeFigureOut">
              <a:rPr lang="en-US" smtClean="0"/>
              <a:pPr/>
              <a:t>3/3/16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25CF36-C7BF-9844-B91D-B9FCDC9202D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Judy.NBWA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North Bay Watershed Association</a:t>
            </a:r>
            <a:br>
              <a:rPr lang="en-US" dirty="0" smtClean="0"/>
            </a:br>
            <a:r>
              <a:rPr lang="en-US" dirty="0" smtClean="0"/>
              <a:t>March 4</a:t>
            </a:r>
            <a:r>
              <a:rPr lang="en-US" baseline="30000" dirty="0" smtClean="0"/>
              <a:t>th</a:t>
            </a:r>
            <a:r>
              <a:rPr lang="en-US" dirty="0" smtClean="0"/>
              <a:t>, 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9693" y="3600450"/>
            <a:ext cx="6632707" cy="2206501"/>
          </a:xfrm>
        </p:spPr>
        <p:txBody>
          <a:bodyPr/>
          <a:lstStyle/>
          <a:p>
            <a:r>
              <a:rPr lang="en-US" dirty="0" err="1" smtClean="0"/>
              <a:t>Stormwater</a:t>
            </a:r>
            <a:r>
              <a:rPr lang="en-US" dirty="0" smtClean="0"/>
              <a:t> Trash Project </a:t>
            </a: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886200"/>
            <a:ext cx="1388107" cy="12912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7716"/>
            <a:ext cx="7772400" cy="126399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Trash/</a:t>
            </a:r>
            <a:r>
              <a:rPr lang="en-US" sz="4000" dirty="0" err="1" smtClean="0"/>
              <a:t>Stormwater</a:t>
            </a:r>
            <a:r>
              <a:rPr lang="en-US" sz="4000" dirty="0" smtClean="0"/>
              <a:t> Project Approval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41285"/>
            <a:ext cx="6400800" cy="4581071"/>
          </a:xfrm>
        </p:spPr>
        <p:txBody>
          <a:bodyPr vert="horz">
            <a:normAutofit/>
          </a:bodyPr>
          <a:lstStyle/>
          <a:p>
            <a:pPr algn="l">
              <a:buFont typeface="Arial"/>
              <a:buChar char="•"/>
            </a:pPr>
            <a:r>
              <a:rPr lang="en-US" dirty="0" smtClean="0"/>
              <a:t>Background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Proposal elements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Proposal Deliverables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JTC Review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Other Projects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Recommendation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10595"/>
            <a:ext cx="7851648" cy="903681"/>
          </a:xfrm>
        </p:spPr>
        <p:txBody>
          <a:bodyPr/>
          <a:lstStyle/>
          <a:p>
            <a:pPr algn="ctr"/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514276"/>
            <a:ext cx="8348064" cy="4518403"/>
          </a:xfrm>
        </p:spPr>
        <p:txBody>
          <a:bodyPr>
            <a:normAutofit/>
          </a:bodyPr>
          <a:lstStyle/>
          <a:p>
            <a:pPr algn="l">
              <a:buFont typeface="Arial"/>
              <a:buChar char="•"/>
            </a:pPr>
            <a:r>
              <a:rPr lang="en-US" dirty="0" smtClean="0"/>
              <a:t>New statewide trash amendments April 2015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State Board - apply to NB NPDES permits by 2018 </a:t>
            </a:r>
            <a:r>
              <a:rPr lang="en-US" sz="1600" dirty="0" smtClean="0"/>
              <a:t>(Phase II)</a:t>
            </a:r>
            <a:endParaRPr lang="en-US" dirty="0" smtClean="0"/>
          </a:p>
          <a:p>
            <a:pPr algn="l">
              <a:buFont typeface="Arial"/>
              <a:buChar char="•"/>
            </a:pPr>
            <a:r>
              <a:rPr lang="en-US" dirty="0" smtClean="0"/>
              <a:t>Two tracks: 1) full trash capture </a:t>
            </a:r>
            <a:r>
              <a:rPr lang="en-US" dirty="0" smtClean="0">
                <a:solidFill>
                  <a:srgbClr val="CCFFCC"/>
                </a:solidFill>
              </a:rPr>
              <a:t>2)“equivalent” actions </a:t>
            </a:r>
          </a:p>
          <a:p>
            <a:pPr algn="l">
              <a:buFont typeface="Arial"/>
              <a:buChar char="•"/>
            </a:pPr>
            <a:r>
              <a:rPr lang="en-US" sz="2400" dirty="0" smtClean="0"/>
              <a:t> Trash Reduction Plans by October 2017</a:t>
            </a:r>
          </a:p>
          <a:p>
            <a:pPr algn="l">
              <a:buFont typeface="Arial"/>
              <a:buChar char="•"/>
            </a:pPr>
            <a:endParaRPr lang="en-US" dirty="0" smtClean="0"/>
          </a:p>
          <a:p>
            <a:pPr algn="l">
              <a:buFont typeface="Arial"/>
              <a:buChar char="•"/>
            </a:pPr>
            <a:r>
              <a:rPr lang="en-US" dirty="0" smtClean="0"/>
              <a:t> Bay Area </a:t>
            </a:r>
            <a:r>
              <a:rPr lang="en-US" dirty="0" err="1" smtClean="0"/>
              <a:t>Stormwater</a:t>
            </a:r>
            <a:r>
              <a:rPr lang="en-US" dirty="0" smtClean="0"/>
              <a:t> agencies {BASMAA} leading effort</a:t>
            </a:r>
          </a:p>
          <a:p>
            <a:pPr algn="l"/>
            <a:r>
              <a:rPr lang="en-US" sz="2000" dirty="0" smtClean="0"/>
              <a:t>  </a:t>
            </a:r>
            <a:r>
              <a:rPr lang="en-US" sz="2000" i="1" dirty="0" smtClean="0"/>
              <a:t>Phase II Committee Trash Amendments Planning </a:t>
            </a:r>
            <a:r>
              <a:rPr lang="en-US" sz="2000" i="1" dirty="0" smtClean="0"/>
              <a:t>Project; Consultant EOA</a:t>
            </a:r>
          </a:p>
          <a:p>
            <a:pPr algn="l"/>
            <a:endParaRPr lang="en-US" sz="2000" i="1" dirty="0" smtClean="0"/>
          </a:p>
          <a:p>
            <a:pPr algn="l"/>
            <a:r>
              <a:rPr lang="en-US" sz="2000" dirty="0" smtClean="0"/>
              <a:t>Total cost $162K</a:t>
            </a:r>
          </a:p>
          <a:p>
            <a:pPr algn="l"/>
            <a:r>
              <a:rPr lang="en-US" sz="2000" dirty="0" smtClean="0"/>
              <a:t>NBWA ask: $30,293</a:t>
            </a:r>
          </a:p>
          <a:p>
            <a:pPr algn="l"/>
            <a:endParaRPr lang="en-US" sz="2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81562"/>
            <a:ext cx="7851648" cy="1424721"/>
          </a:xfrm>
        </p:spPr>
        <p:txBody>
          <a:bodyPr/>
          <a:lstStyle/>
          <a:p>
            <a:pPr algn="ctr"/>
            <a:r>
              <a:rPr lang="en-US" dirty="0" smtClean="0"/>
              <a:t>Proposal Elements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312121"/>
            <a:ext cx="7854696" cy="429044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 err="1" smtClean="0"/>
              <a:t>NBWA’s</a:t>
            </a:r>
            <a:r>
              <a:rPr lang="en-US" dirty="0" smtClean="0"/>
              <a:t>  </a:t>
            </a:r>
            <a:r>
              <a:rPr lang="en-US" dirty="0" smtClean="0"/>
              <a:t>$</a:t>
            </a:r>
            <a:r>
              <a:rPr lang="en-US" dirty="0" smtClean="0"/>
              <a:t>30,293 </a:t>
            </a:r>
            <a:r>
              <a:rPr lang="en-US" dirty="0" smtClean="0"/>
              <a:t>from NBWA</a:t>
            </a:r>
          </a:p>
          <a:p>
            <a:pPr algn="l"/>
            <a:endParaRPr lang="en-US" dirty="0" smtClean="0"/>
          </a:p>
          <a:p>
            <a:pPr algn="l"/>
            <a:r>
              <a:rPr lang="en-US" sz="2800" dirty="0" smtClean="0"/>
              <a:t>  support </a:t>
            </a:r>
            <a:r>
              <a:rPr lang="en-US" sz="2800" dirty="0" smtClean="0"/>
              <a:t>for 2 Tasks in Planning Project </a:t>
            </a:r>
          </a:p>
          <a:p>
            <a:pPr algn="l"/>
            <a:endParaRPr lang="en-US" sz="2800" dirty="0" smtClean="0"/>
          </a:p>
          <a:p>
            <a:pPr lvl="1" algn="l"/>
            <a:r>
              <a:rPr lang="en-US" dirty="0" smtClean="0"/>
              <a:t> 1.1 Compliance Framework &amp; Recommended Approach to get “equivalency”</a:t>
            </a:r>
          </a:p>
          <a:p>
            <a:pPr algn="l"/>
            <a:endParaRPr lang="en-US" sz="2800" dirty="0" smtClean="0"/>
          </a:p>
          <a:p>
            <a:pPr lvl="1" algn="l"/>
            <a:r>
              <a:rPr lang="en-US" dirty="0" smtClean="0"/>
              <a:t> 2.2 Guidance on how to locally tailor trash generation maps: trash measurement basis for compliance </a:t>
            </a:r>
          </a:p>
          <a:p>
            <a:pPr algn="l"/>
            <a:r>
              <a:rPr lang="en-US" sz="2800" dirty="0" smtClean="0"/>
              <a:t>	</a:t>
            </a:r>
          </a:p>
          <a:p>
            <a:pPr algn="l"/>
            <a:r>
              <a:rPr lang="en-US" sz="2800" dirty="0" smtClean="0"/>
              <a:t>	</a:t>
            </a:r>
          </a:p>
          <a:p>
            <a:pPr marL="514350" indent="-514350"/>
            <a:endParaRPr lang="en-US" sz="1800" i="1" dirty="0" smtClean="0"/>
          </a:p>
          <a:p>
            <a:pPr marL="514350" indent="-514350"/>
            <a:endParaRPr lang="en-US" sz="1800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0409"/>
            <a:ext cx="7851648" cy="903681"/>
          </a:xfrm>
        </p:spPr>
        <p:txBody>
          <a:bodyPr/>
          <a:lstStyle/>
          <a:p>
            <a:pPr algn="ctr"/>
            <a:r>
              <a:rPr lang="en-US" dirty="0"/>
              <a:t>D</a:t>
            </a:r>
            <a:r>
              <a:rPr lang="en-US" dirty="0" smtClean="0"/>
              <a:t>eliverables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63271"/>
            <a:ext cx="8209672" cy="3948515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1.1 Compliance </a:t>
            </a:r>
            <a:r>
              <a:rPr lang="en-US" dirty="0" smtClean="0"/>
              <a:t>Memo &amp; Meetings with </a:t>
            </a:r>
            <a:r>
              <a:rPr lang="en-US" dirty="0" err="1" smtClean="0"/>
              <a:t>permittees</a:t>
            </a:r>
            <a:endParaRPr lang="en-US" dirty="0" smtClean="0"/>
          </a:p>
          <a:p>
            <a:pPr algn="l"/>
            <a:r>
              <a:rPr lang="en-US" dirty="0" smtClean="0"/>
              <a:t>Draft Trash Reduction Framework/“equivalency” Memo</a:t>
            </a:r>
          </a:p>
          <a:p>
            <a:pPr algn="l"/>
            <a:r>
              <a:rPr lang="en-US" dirty="0" smtClean="0"/>
              <a:t>Review with </a:t>
            </a:r>
            <a:r>
              <a:rPr lang="en-US" dirty="0" err="1" smtClean="0"/>
              <a:t>permittees</a:t>
            </a:r>
            <a:r>
              <a:rPr lang="en-US" dirty="0" smtClean="0"/>
              <a:t>; complete </a:t>
            </a:r>
            <a:r>
              <a:rPr lang="en-US" dirty="0" smtClean="0"/>
              <a:t>final Framework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2.2 Technical </a:t>
            </a:r>
            <a:r>
              <a:rPr lang="en-US" dirty="0" smtClean="0"/>
              <a:t>Memo- Guidance on how to revise baseline trash generation maps locally [key to compliance]</a:t>
            </a:r>
            <a:endParaRPr lang="en-US" dirty="0" smtClean="0"/>
          </a:p>
          <a:p>
            <a:pPr algn="l"/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054498"/>
          </a:xfrm>
        </p:spPr>
        <p:txBody>
          <a:bodyPr/>
          <a:lstStyle/>
          <a:p>
            <a:pPr algn="ctr"/>
            <a:r>
              <a:rPr lang="en-US" dirty="0" smtClean="0"/>
              <a:t>JTC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128418"/>
          </a:xfrm>
        </p:spPr>
        <p:txBody>
          <a:bodyPr>
            <a:normAutofit fontScale="92500" lnSpcReduction="10000"/>
          </a:bodyPr>
          <a:lstStyle/>
          <a:p>
            <a:pPr algn="l">
              <a:buFont typeface="Arial"/>
              <a:buChar char="•"/>
            </a:pPr>
            <a:r>
              <a:rPr lang="en-US" dirty="0" smtClean="0"/>
              <a:t>Discussed as concept at NBWA Board July 2015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Reviewed and discussed at several JTC meetings:</a:t>
            </a:r>
          </a:p>
          <a:p>
            <a:pPr lvl="1" algn="l">
              <a:buFont typeface="Arial"/>
              <a:buChar char="•"/>
            </a:pPr>
            <a:r>
              <a:rPr lang="en-US" dirty="0" smtClean="0"/>
              <a:t>April, May, July, October and December 2015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Redrafted based on JTC comments and input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JTC Recommended approval to Board February 24, 2016 </a:t>
            </a:r>
          </a:p>
          <a:p>
            <a:pPr algn="l">
              <a:buFont typeface="Arial"/>
              <a:buChar char="•"/>
            </a:pPr>
            <a:endParaRPr lang="en-US" dirty="0" smtClean="0"/>
          </a:p>
          <a:p>
            <a:pPr algn="l">
              <a:buFont typeface="Arial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724573"/>
            <a:ext cx="7772400" cy="895539"/>
          </a:xfrm>
        </p:spPr>
        <p:txBody>
          <a:bodyPr/>
          <a:lstStyle/>
          <a:p>
            <a:pPr algn="ctr"/>
            <a:r>
              <a:rPr lang="en-US" dirty="0" smtClean="0"/>
              <a:t>Current Projects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1831784"/>
            <a:ext cx="7772400" cy="3655429"/>
          </a:xfrm>
        </p:spPr>
        <p:txBody>
          <a:bodyPr>
            <a:normAutofit/>
          </a:bodyPr>
          <a:lstStyle/>
          <a:p>
            <a:r>
              <a:rPr lang="en-US" dirty="0" smtClean="0"/>
              <a:t>PROJECT 				APPROVED </a:t>
            </a:r>
          </a:p>
          <a:p>
            <a:endParaRPr lang="en-US" dirty="0" smtClean="0"/>
          </a:p>
          <a:p>
            <a:r>
              <a:rPr lang="en-US" dirty="0" smtClean="0"/>
              <a:t>Friends of Petaluma River   		 1/16   		$20 K</a:t>
            </a:r>
          </a:p>
          <a:p>
            <a:r>
              <a:rPr lang="en-US" dirty="0" err="1" smtClean="0"/>
              <a:t>Landsmart</a:t>
            </a:r>
            <a:r>
              <a:rPr lang="en-US" dirty="0" smtClean="0"/>
              <a:t>/STRAW collaboration 	 6/15   		$30 K</a:t>
            </a:r>
          </a:p>
          <a:p>
            <a:r>
              <a:rPr lang="en-US" dirty="0" smtClean="0"/>
              <a:t>Aquatic </a:t>
            </a:r>
            <a:r>
              <a:rPr lang="en-US" dirty="0" err="1" smtClean="0"/>
              <a:t>Invasives</a:t>
            </a:r>
            <a:r>
              <a:rPr lang="en-US" dirty="0" smtClean="0"/>
              <a:t> 			 3/15	   	  $5 K	</a:t>
            </a:r>
          </a:p>
          <a:p>
            <a:r>
              <a:rPr lang="en-US" dirty="0" err="1" smtClean="0"/>
              <a:t>Bothin</a:t>
            </a:r>
            <a:r>
              <a:rPr lang="en-US" dirty="0" smtClean="0"/>
              <a:t> Marsh 				 10/14		$25 K</a:t>
            </a:r>
          </a:p>
          <a:p>
            <a:r>
              <a:rPr lang="en-US" dirty="0" smtClean="0"/>
              <a:t>No. Bay Climate Adapt 		  3/14		$35 K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030074"/>
          </a:xfrm>
        </p:spPr>
        <p:txBody>
          <a:bodyPr/>
          <a:lstStyle/>
          <a:p>
            <a:pPr algn="ctr"/>
            <a:r>
              <a:rPr lang="en-US" dirty="0" smtClean="0"/>
              <a:t>Recommendation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>
              <a:buFont typeface="Arial"/>
              <a:buChar char="•"/>
            </a:pPr>
            <a:r>
              <a:rPr lang="en-US" dirty="0" smtClean="0"/>
              <a:t>Approval of </a:t>
            </a:r>
            <a:r>
              <a:rPr lang="en-US" dirty="0" smtClean="0"/>
              <a:t>$30,293 </a:t>
            </a:r>
            <a:r>
              <a:rPr lang="en-US" dirty="0" smtClean="0"/>
              <a:t>funding request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Judy.NBWA@gmail.com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510 910 9479 (cell)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ＭＳ Ｐ明朝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Flow.thmx</Template>
  <TotalTime>279</TotalTime>
  <Words>333</Words>
  <Application>Microsoft Macintosh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North Bay Watershed Association March 4th, 2016</vt:lpstr>
      <vt:lpstr>Trash/Stormwater Project Approval</vt:lpstr>
      <vt:lpstr>Background</vt:lpstr>
      <vt:lpstr>Proposal Elements</vt:lpstr>
      <vt:lpstr>Deliverables</vt:lpstr>
      <vt:lpstr>JTC Review</vt:lpstr>
      <vt:lpstr>Current Projects</vt:lpstr>
      <vt:lpstr>Recommendation</vt:lpstr>
      <vt:lpstr>Judy.NBWA@gmail.com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North Bay Watershed Association January 8, 2016</dc:title>
  <dc:creator>Judy Kelly</dc:creator>
  <cp:lastModifiedBy>Robert Marshak</cp:lastModifiedBy>
  <cp:revision>35</cp:revision>
  <dcterms:created xsi:type="dcterms:W3CDTF">2016-03-03T16:28:33Z</dcterms:created>
  <dcterms:modified xsi:type="dcterms:W3CDTF">2016-03-03T16:35:48Z</dcterms:modified>
</cp:coreProperties>
</file>