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76" r:id="rId9"/>
    <p:sldId id="272" r:id="rId10"/>
    <p:sldId id="262" r:id="rId11"/>
    <p:sldId id="275" r:id="rId12"/>
    <p:sldId id="263" r:id="rId13"/>
    <p:sldId id="273" r:id="rId14"/>
    <p:sldId id="274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9" autoAdjust="0"/>
    <p:restoredTop sz="94668" autoAdjust="0"/>
  </p:normalViewPr>
  <p:slideViewPr>
    <p:cSldViewPr snapToGrid="0" snapToObjects="1">
      <p:cViewPr varScale="1">
        <p:scale>
          <a:sx n="156" d="100"/>
          <a:sy n="156" d="100"/>
        </p:scale>
        <p:origin x="-10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udy.NBWA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sfep.or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North Bay Watershed Association</a:t>
            </a:r>
            <a:br>
              <a:rPr lang="en-US" dirty="0" smtClean="0"/>
            </a:br>
            <a:r>
              <a:rPr lang="en-US" dirty="0" smtClean="0"/>
              <a:t>March 4,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9693" y="3600450"/>
            <a:ext cx="6632707" cy="2206501"/>
          </a:xfrm>
        </p:spPr>
        <p:txBody>
          <a:bodyPr/>
          <a:lstStyle/>
          <a:p>
            <a:r>
              <a:rPr lang="en-US" dirty="0" smtClean="0"/>
              <a:t>2016-2017 Proposed Budget </a:t>
            </a:r>
          </a:p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853" y="3600450"/>
            <a:ext cx="1388107" cy="1291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33792"/>
            <a:ext cx="7851648" cy="903681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Bay Area IRWMP funding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375874"/>
            <a:ext cx="7854696" cy="5283683"/>
          </a:xfrm>
        </p:spPr>
        <p:txBody>
          <a:bodyPr>
            <a:normAutofit fontScale="25000" lnSpcReduction="20000"/>
          </a:bodyPr>
          <a:lstStyle/>
          <a:p>
            <a:pPr algn="l">
              <a:buFont typeface="Arial"/>
              <a:buChar char="•"/>
            </a:pPr>
            <a:r>
              <a:rPr lang="en-US" sz="6600" dirty="0" smtClean="0"/>
              <a:t>Prop 50  [IRWMP]			   	 8% to North Bay</a:t>
            </a:r>
          </a:p>
          <a:p>
            <a:pPr lvl="2" algn="l">
              <a:buFont typeface="Arial"/>
              <a:buChar char="•"/>
            </a:pPr>
            <a:r>
              <a:rPr lang="en-US" sz="6400" dirty="0" smtClean="0"/>
              <a:t>$978,150/12.5m  Pop. Only</a:t>
            </a:r>
          </a:p>
          <a:p>
            <a:pPr lvl="2" algn="l"/>
            <a:r>
              <a:rPr lang="en-US" sz="6400" dirty="0" smtClean="0"/>
              <a:t>				</a:t>
            </a:r>
          </a:p>
          <a:p>
            <a:pPr lvl="2" algn="l">
              <a:buFont typeface="Arial"/>
              <a:buChar char="•"/>
            </a:pPr>
            <a:endParaRPr lang="en-US" sz="6400" dirty="0" smtClean="0"/>
          </a:p>
          <a:p>
            <a:pPr algn="l">
              <a:buFont typeface="Arial"/>
              <a:buChar char="•"/>
            </a:pPr>
            <a:r>
              <a:rPr lang="en-US" sz="4400" dirty="0" smtClean="0"/>
              <a:t> </a:t>
            </a:r>
            <a:r>
              <a:rPr lang="en-US" sz="6400" dirty="0" smtClean="0"/>
              <a:t>Prop 84 Round 1 [IRWMP]			25% to North Bay</a:t>
            </a:r>
          </a:p>
          <a:p>
            <a:pPr lvl="2" algn="l">
              <a:buFont typeface="Arial"/>
              <a:buChar char="•"/>
            </a:pPr>
            <a:r>
              <a:rPr lang="en-US" sz="6100" dirty="0" smtClean="0"/>
              <a:t>$7.5 </a:t>
            </a:r>
            <a:r>
              <a:rPr lang="en-US" sz="6100" dirty="0" err="1" smtClean="0"/>
              <a:t>m</a:t>
            </a:r>
            <a:r>
              <a:rPr lang="en-US" sz="6100" dirty="0" smtClean="0"/>
              <a:t>/ $29.5m   Pop. + area</a:t>
            </a:r>
          </a:p>
          <a:p>
            <a:pPr lvl="1" algn="l"/>
            <a:r>
              <a:rPr lang="en-US" sz="6400" dirty="0" smtClean="0"/>
              <a:t>					</a:t>
            </a:r>
          </a:p>
          <a:p>
            <a:pPr lvl="1" algn="l">
              <a:buFont typeface="Arial"/>
              <a:buChar char="•"/>
            </a:pPr>
            <a:endParaRPr lang="en-US" sz="6400" dirty="0" smtClean="0"/>
          </a:p>
          <a:p>
            <a:pPr algn="l">
              <a:buFont typeface="Arial"/>
              <a:buChar char="•"/>
            </a:pPr>
            <a:r>
              <a:rPr lang="en-US" sz="6400" dirty="0" smtClean="0"/>
              <a:t>Prop 84 Round 2 [IRWMP]			28% to North Bay</a:t>
            </a:r>
            <a:endParaRPr lang="en-US" sz="6400" dirty="0" smtClean="0"/>
          </a:p>
          <a:p>
            <a:pPr lvl="1" algn="l"/>
            <a:r>
              <a:rPr lang="en-US" sz="6400" dirty="0" smtClean="0"/>
              <a:t>	$</a:t>
            </a:r>
            <a:r>
              <a:rPr lang="en-US" sz="6400" dirty="0" smtClean="0"/>
              <a:t>5.4 m/19.3m  Pop. + area</a:t>
            </a:r>
          </a:p>
          <a:p>
            <a:pPr lvl="1" algn="l"/>
            <a:r>
              <a:rPr lang="en-US" sz="6400" dirty="0" smtClean="0"/>
              <a:t>			</a:t>
            </a:r>
          </a:p>
          <a:p>
            <a:pPr lvl="1" algn="l">
              <a:buFont typeface="Arial"/>
              <a:buChar char="•"/>
            </a:pPr>
            <a:endParaRPr lang="en-US" sz="6400" dirty="0" smtClean="0"/>
          </a:p>
          <a:p>
            <a:pPr algn="l">
              <a:buFont typeface="Arial"/>
              <a:buChar char="•"/>
            </a:pPr>
            <a:r>
              <a:rPr lang="en-US" sz="6400" dirty="0" smtClean="0"/>
              <a:t>Prop 84 Drought Round  [IRWMP]		26% to North Bay</a:t>
            </a:r>
            <a:endParaRPr lang="en-US" sz="6400" dirty="0" smtClean="0"/>
          </a:p>
          <a:p>
            <a:pPr lvl="1" algn="l"/>
            <a:r>
              <a:rPr lang="en-US" sz="6400" dirty="0" smtClean="0"/>
              <a:t>	$</a:t>
            </a:r>
            <a:r>
              <a:rPr lang="en-US" sz="6400" dirty="0" smtClean="0"/>
              <a:t>8.4 m/32.2m  Pop. + area</a:t>
            </a:r>
          </a:p>
          <a:p>
            <a:pPr lvl="1" algn="l"/>
            <a:endParaRPr lang="en-US" sz="6400" dirty="0" smtClean="0"/>
          </a:p>
          <a:p>
            <a:pPr lvl="1" algn="l">
              <a:buFont typeface="Arial"/>
              <a:buChar char="•"/>
            </a:pPr>
            <a:endParaRPr lang="en-US" sz="6400" dirty="0" smtClean="0"/>
          </a:p>
          <a:p>
            <a:pPr algn="l">
              <a:buFont typeface="Arial"/>
              <a:buChar char="•"/>
            </a:pPr>
            <a:r>
              <a:rPr lang="en-US" sz="6400" dirty="0" smtClean="0"/>
              <a:t>Prop 84 Round 4 [IRWMP]	[late 2015]		North Bay</a:t>
            </a:r>
            <a:endParaRPr lang="en-US" sz="6400" dirty="0" smtClean="0"/>
          </a:p>
          <a:p>
            <a:pPr lvl="1" algn="l"/>
            <a:r>
              <a:rPr lang="en-US" sz="6400" dirty="0" smtClean="0"/>
              <a:t>	$</a:t>
            </a:r>
            <a:r>
              <a:rPr lang="en-US" sz="6400" dirty="0" smtClean="0"/>
              <a:t>41m total Pop. + area	</a:t>
            </a:r>
            <a:r>
              <a:rPr lang="en-US" sz="6400" dirty="0" smtClean="0"/>
              <a:t>	AQPI </a:t>
            </a:r>
            <a:r>
              <a:rPr lang="en-US" sz="6400" dirty="0" smtClean="0"/>
              <a:t>[part]		$19 </a:t>
            </a:r>
            <a:r>
              <a:rPr lang="en-US" sz="6400" dirty="0" err="1" smtClean="0"/>
              <a:t>m</a:t>
            </a:r>
            <a:endParaRPr lang="en-US" sz="6400" dirty="0" smtClean="0"/>
          </a:p>
          <a:p>
            <a:pPr lvl="1" algn="l"/>
            <a:r>
              <a:rPr lang="en-US" sz="6400" dirty="0" smtClean="0"/>
              <a:t>					Novato Cr restoration 	 $3.5</a:t>
            </a:r>
          </a:p>
          <a:p>
            <a:pPr lvl="1" algn="l"/>
            <a:r>
              <a:rPr lang="en-US" sz="6400" dirty="0" smtClean="0"/>
              <a:t>					MMWD turf replacement	  $ .8</a:t>
            </a:r>
          </a:p>
          <a:p>
            <a:pPr lvl="1" algn="l"/>
            <a:endParaRPr lang="en-US" sz="6400" dirty="0" smtClean="0"/>
          </a:p>
          <a:p>
            <a:pPr lvl="1" algn="l">
              <a:buFont typeface="Arial"/>
              <a:buChar char="•"/>
            </a:pPr>
            <a:endParaRPr lang="en-US" sz="6400" dirty="0" smtClean="0"/>
          </a:p>
          <a:p>
            <a:pPr lvl="1" algn="l">
              <a:buFont typeface="Arial"/>
              <a:buChar char="•"/>
            </a:pPr>
            <a:r>
              <a:rPr lang="en-US" sz="6400" dirty="0" smtClean="0"/>
              <a:t>    </a:t>
            </a:r>
          </a:p>
          <a:p>
            <a:pPr lvl="1" algn="l"/>
            <a:r>
              <a:rPr lang="en-US" sz="6400" dirty="0" smtClean="0"/>
              <a:t> </a:t>
            </a:r>
          </a:p>
          <a:p>
            <a:pPr lvl="1" algn="l">
              <a:buFont typeface="Arial"/>
              <a:buChar char="•"/>
            </a:pPr>
            <a:endParaRPr lang="en-US" dirty="0" smtClean="0"/>
          </a:p>
          <a:p>
            <a:pPr lvl="1" algn="l">
              <a:buFont typeface="Arial"/>
              <a:buChar char="•"/>
            </a:pPr>
            <a:endParaRPr lang="en-US" dirty="0" smtClean="0"/>
          </a:p>
          <a:p>
            <a:pPr lvl="1" algn="l">
              <a:buFont typeface="Arial"/>
              <a:buChar char="•"/>
            </a:pPr>
            <a:endParaRPr lang="en-US" dirty="0" smtClean="0"/>
          </a:p>
          <a:p>
            <a:pPr lvl="1" algn="l">
              <a:buFont typeface="Arial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074"/>
            <a:ext cx="8229600" cy="993235"/>
          </a:xfrm>
        </p:spPr>
        <p:txBody>
          <a:bodyPr/>
          <a:lstStyle/>
          <a:p>
            <a:r>
              <a:rPr lang="en-US" dirty="0" smtClean="0"/>
              <a:t>   Current IRWMP NB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309"/>
            <a:ext cx="8229600" cy="4981291"/>
          </a:xfrm>
        </p:spPr>
        <p:txBody>
          <a:bodyPr>
            <a:normAutofit fontScale="55000" lnSpcReduction="20000"/>
          </a:bodyPr>
          <a:lstStyle/>
          <a:p>
            <a:r>
              <a:rPr lang="en-US" sz="6400" dirty="0" smtClean="0"/>
              <a:t>Prop 1</a:t>
            </a:r>
          </a:p>
          <a:p>
            <a:pPr lvl="1">
              <a:buFont typeface="Arial"/>
              <a:buChar char="•"/>
            </a:pPr>
            <a:r>
              <a:rPr lang="en-US" sz="6400" dirty="0" smtClean="0"/>
              <a:t> </a:t>
            </a:r>
            <a:r>
              <a:rPr lang="en-US" sz="5053" dirty="0" smtClean="0"/>
              <a:t>Regional focus: planning $$ for Disadvantaged    	Communities    Total: $6.5 </a:t>
            </a:r>
            <a:r>
              <a:rPr lang="en-US" sz="5053" dirty="0" smtClean="0"/>
              <a:t>M [no match]</a:t>
            </a:r>
          </a:p>
          <a:p>
            <a:pPr lvl="1">
              <a:buFont typeface="Arial"/>
              <a:buChar char="•"/>
            </a:pPr>
            <a:endParaRPr lang="en-US" sz="5053" dirty="0" smtClean="0"/>
          </a:p>
          <a:p>
            <a:pPr lvl="1">
              <a:buFont typeface="Arial"/>
              <a:buChar char="•"/>
            </a:pPr>
            <a:r>
              <a:rPr lang="en-US" sz="5053" dirty="0" smtClean="0"/>
              <a:t>Targeted outreach</a:t>
            </a:r>
          </a:p>
          <a:p>
            <a:pPr lvl="1">
              <a:buFont typeface="Arial"/>
              <a:buChar char="•"/>
            </a:pPr>
            <a:r>
              <a:rPr lang="en-US" sz="5053" dirty="0" smtClean="0"/>
              <a:t> Water &amp; climate change related needs</a:t>
            </a:r>
            <a:r>
              <a:rPr lang="en-US" sz="5053" dirty="0" smtClean="0"/>
              <a:t> assess.</a:t>
            </a:r>
          </a:p>
          <a:p>
            <a:pPr lvl="1">
              <a:buFont typeface="Arial"/>
              <a:buChar char="•"/>
            </a:pPr>
            <a:r>
              <a:rPr lang="en-US" sz="5053" dirty="0" smtClean="0"/>
              <a:t> Identify &amp; seek funding for projects</a:t>
            </a:r>
            <a:r>
              <a:rPr lang="en-US" sz="5053" dirty="0" smtClean="0"/>
              <a:t> 	</a:t>
            </a:r>
            <a:r>
              <a:rPr lang="en-US" sz="5053" dirty="0" smtClean="0"/>
              <a:t>addressing needs </a:t>
            </a:r>
            <a:endParaRPr lang="en-US" sz="5053" dirty="0" smtClean="0"/>
          </a:p>
          <a:p>
            <a:pPr lvl="2">
              <a:buFont typeface="Arial"/>
              <a:buChar char="•"/>
            </a:pPr>
            <a:r>
              <a:rPr lang="en-US" sz="3840" dirty="0" smtClean="0"/>
              <a:t> </a:t>
            </a:r>
            <a:endParaRPr lang="en-US" sz="3840" dirty="0" smtClean="0"/>
          </a:p>
          <a:p>
            <a:pPr lvl="2">
              <a:buFont typeface="Arial"/>
              <a:buChar char="•"/>
            </a:pPr>
            <a:r>
              <a:rPr lang="en-US" sz="3840" dirty="0" smtClean="0"/>
              <a:t>Planning &amp; environmental review for 5 – 10 implementation projects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48" y="654562"/>
            <a:ext cx="7851648" cy="5260009"/>
          </a:xfrm>
        </p:spPr>
        <p:txBody>
          <a:bodyPr anchor="t"/>
          <a:lstStyle/>
          <a:p>
            <a:pPr algn="ctr"/>
            <a:r>
              <a:rPr lang="en-US" dirty="0" smtClean="0"/>
              <a:t>Baseline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166" y="781561"/>
            <a:ext cx="7854696" cy="5350725"/>
          </a:xfrm>
        </p:spPr>
        <p:txBody>
          <a:bodyPr>
            <a:normAutofit fontScale="77500" lnSpcReduction="20000"/>
          </a:bodyPr>
          <a:lstStyle/>
          <a:p>
            <a:pPr marL="514350" indent="-514350"/>
            <a:endParaRPr lang="en-US" sz="1800" i="1" dirty="0" smtClean="0"/>
          </a:p>
          <a:p>
            <a:pPr marL="514350" indent="-514350"/>
            <a:endParaRPr lang="en-US" sz="1800" i="1" dirty="0" smtClean="0"/>
          </a:p>
          <a:p>
            <a:pPr marL="514350" indent="-514350"/>
            <a:endParaRPr lang="en-US" sz="1800" i="1" dirty="0" smtClean="0"/>
          </a:p>
          <a:p>
            <a:pPr marL="514350" indent="-514350"/>
            <a:endParaRPr lang="en-US" sz="1800" i="1" dirty="0" smtClean="0"/>
          </a:p>
          <a:p>
            <a:pPr marL="514350" indent="-514350" algn="l">
              <a:buFont typeface="Arial"/>
              <a:buChar char="•"/>
            </a:pPr>
            <a:endParaRPr lang="en-US" sz="2800" dirty="0" smtClean="0"/>
          </a:p>
          <a:p>
            <a:pPr marL="514350" indent="-514350" algn="l">
              <a:buFont typeface="Arial"/>
              <a:buChar char="•"/>
            </a:pPr>
            <a:r>
              <a:rPr lang="en-US" sz="2800" dirty="0" smtClean="0"/>
              <a:t>Overhead 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i="1" dirty="0" smtClean="0"/>
              <a:t>Board meetings, minutes, agency coordination, Admin Steering Committee, new admin</a:t>
            </a:r>
            <a:r>
              <a:rPr lang="en-US" i="1" dirty="0" smtClean="0"/>
              <a:t>. </a:t>
            </a:r>
            <a:r>
              <a:rPr lang="en-US" i="1" dirty="0" smtClean="0"/>
              <a:t>office support [In Kind MMWD]</a:t>
            </a:r>
          </a:p>
          <a:p>
            <a:pPr marL="1428750" lvl="2" indent="-514350" algn="l"/>
            <a:r>
              <a:rPr lang="en-US" dirty="0" smtClean="0"/>
              <a:t>$ 68,986</a:t>
            </a:r>
          </a:p>
          <a:p>
            <a:pPr marL="1428750" lvl="2" indent="-514350" algn="l"/>
            <a:endParaRPr lang="en-US" dirty="0" smtClean="0"/>
          </a:p>
          <a:p>
            <a:pPr marL="514350" indent="-514350" algn="l">
              <a:buFont typeface="Arial"/>
              <a:buChar char="•"/>
            </a:pPr>
            <a:r>
              <a:rPr lang="en-US" sz="2800" dirty="0" smtClean="0"/>
              <a:t>General Benefit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i="1" dirty="0" smtClean="0"/>
              <a:t>Outreach, website, committees, watershed council, Prop 1/IRWMP </a:t>
            </a:r>
          </a:p>
          <a:p>
            <a:pPr marL="971550" lvl="1" indent="-514350" algn="l">
              <a:buFont typeface="Arial"/>
              <a:buChar char="•"/>
            </a:pPr>
            <a:r>
              <a:rPr lang="en-US" dirty="0" smtClean="0"/>
              <a:t>$116,304</a:t>
            </a:r>
          </a:p>
          <a:p>
            <a:pPr marL="514350" indent="-514350" algn="l">
              <a:buFont typeface="Arial"/>
              <a:buChar char="•"/>
            </a:pPr>
            <a:endParaRPr lang="en-US" sz="2800" dirty="0" smtClean="0"/>
          </a:p>
          <a:p>
            <a:pPr marL="514350" indent="-514350" algn="l">
              <a:buFont typeface="Arial"/>
              <a:buChar char="•"/>
            </a:pPr>
            <a:r>
              <a:rPr lang="en-US" sz="2800" dirty="0" smtClean="0"/>
              <a:t>Specific Benefit Projects with Estimated Carryover  </a:t>
            </a:r>
            <a:r>
              <a:rPr lang="en-US" sz="2065" dirty="0" smtClean="0"/>
              <a:t>[projects]</a:t>
            </a:r>
          </a:p>
          <a:p>
            <a:pPr marL="971550" lvl="1" indent="-514350" algn="l"/>
            <a:r>
              <a:rPr lang="en-US" dirty="0" smtClean="0"/>
              <a:t>	$62,000</a:t>
            </a:r>
          </a:p>
          <a:p>
            <a:pPr marL="971550" lvl="1" indent="-514350" algn="l"/>
            <a:endParaRPr lang="en-US" dirty="0" smtClean="0"/>
          </a:p>
          <a:p>
            <a:pPr marL="514350" indent="-514350" algn="l">
              <a:buFont typeface="Arial"/>
              <a:buChar char="•"/>
            </a:pPr>
            <a:r>
              <a:rPr lang="en-US" dirty="0" smtClean="0"/>
              <a:t>$185,290 Total [plus $62,000 project funds carryover]</a:t>
            </a:r>
          </a:p>
          <a:p>
            <a:pPr marL="971550" lvl="1" indent="-514350" algn="l"/>
            <a:endParaRPr lang="en-US" dirty="0" smtClean="0"/>
          </a:p>
          <a:p>
            <a:pPr marL="971550" lvl="1" indent="-514350" algn="l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644" y="792480"/>
            <a:ext cx="8229600" cy="72993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Proposed Budget: Highlights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proposed changes to member dues from 2015-16</a:t>
            </a:r>
          </a:p>
          <a:p>
            <a:r>
              <a:rPr lang="en-US" dirty="0" smtClean="0"/>
              <a:t>NBWA Staff costs remain same </a:t>
            </a:r>
          </a:p>
          <a:p>
            <a:r>
              <a:rPr lang="en-US" dirty="0" smtClean="0"/>
              <a:t>New $6K line item for admin contract support</a:t>
            </a:r>
          </a:p>
          <a:p>
            <a:r>
              <a:rPr lang="en-US" dirty="0" smtClean="0"/>
              <a:t>Novato now added as full member [paid ‘16 dues]</a:t>
            </a:r>
          </a:p>
          <a:p>
            <a:r>
              <a:rPr lang="en-US" dirty="0" smtClean="0"/>
              <a:t>$62K in new [carryover] funds for specific projects</a:t>
            </a:r>
          </a:p>
          <a:p>
            <a:r>
              <a:rPr lang="en-US" dirty="0" smtClean="0"/>
              <a:t>As in past, contingency allows flexibility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Comments, suggestions</a:t>
            </a:r>
          </a:p>
          <a:p>
            <a:r>
              <a:rPr lang="en-US" dirty="0" smtClean="0"/>
              <a:t>Approval of the proposed budget at the NBWA June 2016 Meeting.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Judy.NBWA@gmail.com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510 910 9479 (cell)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0786" y="610596"/>
            <a:ext cx="836385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3200" dirty="0" smtClean="0">
                <a:solidFill>
                  <a:srgbClr val="008000"/>
                </a:solidFill>
              </a:rPr>
              <a:t>NBWA 2016-2017 Proposed Budget</a:t>
            </a:r>
          </a:p>
          <a:p>
            <a:pPr>
              <a:buFont typeface="Arial"/>
              <a:buChar char="•"/>
            </a:pPr>
            <a:endParaRPr lang="en-US" sz="2000" dirty="0" smtClean="0">
              <a:solidFill>
                <a:srgbClr val="00800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Mission, Goals, Process of Project selection 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Status of current Projects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Completed projects 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Conference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IRWMP and Prop 1 Funding </a:t>
            </a:r>
          </a:p>
          <a:p>
            <a:pPr>
              <a:buFont typeface="Arial"/>
              <a:buChar char="•"/>
            </a:pPr>
            <a:endParaRPr lang="en-US" sz="2400" dirty="0" smtClean="0">
              <a:solidFill>
                <a:srgbClr val="008000"/>
              </a:solidFill>
            </a:endParaRPr>
          </a:p>
          <a:p>
            <a:r>
              <a:rPr lang="en-US" sz="2400" dirty="0" smtClean="0">
                <a:solidFill>
                  <a:srgbClr val="008000"/>
                </a:solidFill>
              </a:rPr>
              <a:t>2016-2017 Budget 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Baseline budget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Proposed Budget Highlights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 Recommend 2016-2017 Budget</a:t>
            </a:r>
          </a:p>
          <a:p>
            <a:endParaRPr lang="en-US" sz="2400" dirty="0" smtClean="0">
              <a:solidFill>
                <a:srgbClr val="008000"/>
              </a:solidFill>
            </a:endParaRPr>
          </a:p>
          <a:p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858"/>
            <a:ext cx="7772400" cy="1333499"/>
          </a:xfrm>
        </p:spPr>
        <p:txBody>
          <a:bodyPr anchor="ctr"/>
          <a:lstStyle/>
          <a:p>
            <a:pPr algn="ctr"/>
            <a:r>
              <a:rPr lang="en-US" dirty="0" smtClean="0"/>
              <a:t>Mission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2458357"/>
            <a:ext cx="6955971" cy="424542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 smtClean="0"/>
          </a:p>
          <a:p>
            <a:pPr algn="ctr"/>
            <a:r>
              <a:rPr lang="en-US" sz="2800" dirty="0" smtClean="0"/>
              <a:t>To facilitate partnerships across political boundaries that promote stewardship of the North Bay resources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602455"/>
            <a:ext cx="7772400" cy="7652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Goals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211657" y="1636395"/>
            <a:ext cx="8816339" cy="4762641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 Bring local agencies together on issues of common interest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r>
              <a:rPr lang="en-US" dirty="0" smtClean="0"/>
              <a:t> Maximize effective use of resources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r>
              <a:rPr lang="en-US" dirty="0" smtClean="0"/>
              <a:t> Promote watershed stewardship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r>
              <a:rPr lang="en-US" dirty="0" smtClean="0"/>
              <a:t> Active involvement in watershed based regulations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r>
              <a:rPr lang="en-US" dirty="0" smtClean="0"/>
              <a:t> Enhance member’s influence: local, state, federal policies &amp; programs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r>
              <a:rPr lang="en-US" dirty="0" smtClean="0"/>
              <a:t> Increase eligibility for watershed based funding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698500"/>
            <a:ext cx="7772400" cy="1070429"/>
          </a:xfrm>
        </p:spPr>
        <p:txBody>
          <a:bodyPr/>
          <a:lstStyle/>
          <a:p>
            <a:pPr algn="ctr"/>
            <a:r>
              <a:rPr lang="en-US" dirty="0" smtClean="0"/>
              <a:t>Process for Projects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7177"/>
            <a:ext cx="8310408" cy="4477696"/>
          </a:xfrm>
        </p:spPr>
        <p:txBody>
          <a:bodyPr>
            <a:normAutofit fontScale="40000" lnSpcReduction="20000"/>
          </a:bodyPr>
          <a:lstStyle/>
          <a:p>
            <a:pPr>
              <a:buFont typeface="Arial"/>
              <a:buChar char="•"/>
            </a:pPr>
            <a:r>
              <a:rPr lang="en-US" sz="3636" dirty="0" smtClean="0"/>
              <a:t> </a:t>
            </a:r>
            <a:r>
              <a:rPr lang="en-US" sz="4923" dirty="0" smtClean="0"/>
              <a:t>Identified in Joint Technical Committee [6/13]- </a:t>
            </a:r>
            <a:r>
              <a:rPr lang="en-US" sz="4923" i="1" dirty="0" smtClean="0"/>
              <a:t>Chris </a:t>
            </a:r>
            <a:r>
              <a:rPr lang="en-US" sz="4923" i="1" dirty="0" err="1" smtClean="0"/>
              <a:t>Choo</a:t>
            </a:r>
            <a:endParaRPr lang="en-US" sz="4923" i="1" dirty="0" smtClean="0"/>
          </a:p>
          <a:p>
            <a:pPr>
              <a:buFont typeface="Arial"/>
              <a:buChar char="•"/>
            </a:pPr>
            <a:r>
              <a:rPr lang="en-US" sz="4923" dirty="0" smtClean="0"/>
              <a:t> Met 8 times in 2015</a:t>
            </a:r>
          </a:p>
          <a:p>
            <a:pPr>
              <a:buFont typeface="Arial"/>
              <a:buChar char="•"/>
            </a:pPr>
            <a:r>
              <a:rPr lang="en-US" sz="4923" dirty="0" smtClean="0"/>
              <a:t> In 2015 reviewed several projects for funding</a:t>
            </a:r>
          </a:p>
          <a:p>
            <a:pPr>
              <a:buFont typeface="Arial"/>
              <a:buChar char="•"/>
            </a:pPr>
            <a:endParaRPr lang="en-US" sz="4923" dirty="0" smtClean="0"/>
          </a:p>
          <a:p>
            <a:r>
              <a:rPr lang="en-US" sz="4923" dirty="0" smtClean="0"/>
              <a:t>	</a:t>
            </a:r>
          </a:p>
          <a:p>
            <a:r>
              <a:rPr lang="en-US" sz="4923" dirty="0" smtClean="0"/>
              <a:t>Aquatic Invasive Species  		$5K approved March ’15</a:t>
            </a:r>
          </a:p>
          <a:p>
            <a:r>
              <a:rPr lang="en-US" sz="4923" dirty="0" smtClean="0"/>
              <a:t>STRAW – climate              	              $30K approved June ’15</a:t>
            </a:r>
          </a:p>
          <a:p>
            <a:r>
              <a:rPr lang="en-US" sz="4923" dirty="0" smtClean="0"/>
              <a:t>Friends of Petaluma R. Classroom    	$20K approved Jan ’16	</a:t>
            </a:r>
          </a:p>
          <a:p>
            <a:r>
              <a:rPr lang="en-US" sz="4923" dirty="0" smtClean="0"/>
              <a:t>Trash/</a:t>
            </a:r>
            <a:r>
              <a:rPr lang="en-US" sz="4923" dirty="0" err="1" smtClean="0"/>
              <a:t>Stormwater</a:t>
            </a:r>
            <a:r>
              <a:rPr lang="en-US" sz="4923" dirty="0" smtClean="0"/>
              <a:t>  		              pending approval</a:t>
            </a:r>
          </a:p>
          <a:p>
            <a:endParaRPr lang="en-US" sz="4923" dirty="0" smtClean="0"/>
          </a:p>
          <a:p>
            <a:r>
              <a:rPr lang="en-US" sz="4923" dirty="0" smtClean="0"/>
              <a:t>Road Rapid Assessment Methodology -RAM [still with JTC]</a:t>
            </a:r>
          </a:p>
          <a:p>
            <a:r>
              <a:rPr lang="en-US" sz="4923" dirty="0" smtClean="0"/>
              <a:t>	</a:t>
            </a:r>
          </a:p>
          <a:p>
            <a:r>
              <a:rPr lang="en-US" sz="4364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24573"/>
            <a:ext cx="7772400" cy="895539"/>
          </a:xfrm>
        </p:spPr>
        <p:txBody>
          <a:bodyPr/>
          <a:lstStyle/>
          <a:p>
            <a:pPr algn="ctr"/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831784"/>
            <a:ext cx="7772400" cy="3655429"/>
          </a:xfrm>
        </p:spPr>
        <p:txBody>
          <a:bodyPr>
            <a:normAutofit/>
          </a:bodyPr>
          <a:lstStyle/>
          <a:p>
            <a:r>
              <a:rPr lang="en-US" dirty="0" smtClean="0"/>
              <a:t>PROJECT 				APPROVED </a:t>
            </a:r>
          </a:p>
          <a:p>
            <a:endParaRPr lang="en-US" dirty="0" smtClean="0"/>
          </a:p>
          <a:p>
            <a:r>
              <a:rPr lang="en-US" dirty="0" smtClean="0"/>
              <a:t>Friends of Petaluma River   		 1/16   		$20 K</a:t>
            </a:r>
          </a:p>
          <a:p>
            <a:r>
              <a:rPr lang="en-US" dirty="0" err="1" smtClean="0"/>
              <a:t>Landsmart</a:t>
            </a:r>
            <a:r>
              <a:rPr lang="en-US" dirty="0" smtClean="0"/>
              <a:t>/STRAW collaboration 	 6/15   		$30 K</a:t>
            </a:r>
          </a:p>
          <a:p>
            <a:r>
              <a:rPr lang="en-US" dirty="0" smtClean="0"/>
              <a:t>Aquatic </a:t>
            </a:r>
            <a:r>
              <a:rPr lang="en-US" dirty="0" err="1" smtClean="0"/>
              <a:t>Invasives</a:t>
            </a:r>
            <a:r>
              <a:rPr lang="en-US" dirty="0" smtClean="0"/>
              <a:t> 			 3/15	   	  $5 K	</a:t>
            </a:r>
          </a:p>
          <a:p>
            <a:r>
              <a:rPr lang="en-US" dirty="0" err="1" smtClean="0"/>
              <a:t>Bothin</a:t>
            </a:r>
            <a:r>
              <a:rPr lang="en-US" dirty="0" smtClean="0"/>
              <a:t> Marsh 				 10/14		$25 K</a:t>
            </a:r>
          </a:p>
          <a:p>
            <a:r>
              <a:rPr lang="en-US" dirty="0" smtClean="0"/>
              <a:t>No. Bay Climate Adapt</a:t>
            </a:r>
            <a:r>
              <a:rPr lang="en-US" dirty="0" smtClean="0"/>
              <a:t> I.	</a:t>
            </a:r>
            <a:r>
              <a:rPr lang="en-US" dirty="0" smtClean="0"/>
              <a:t>	  3/14		$35 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498930"/>
            <a:ext cx="7772400" cy="1224642"/>
          </a:xfrm>
        </p:spPr>
        <p:txBody>
          <a:bodyPr/>
          <a:lstStyle/>
          <a:p>
            <a:pPr algn="ctr"/>
            <a:r>
              <a:rPr lang="en-US" dirty="0" smtClean="0"/>
              <a:t>2015 Completed Projects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287" y="1953905"/>
            <a:ext cx="8427356" cy="43416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North Bay TMDL projects </a:t>
            </a:r>
            <a:r>
              <a:rPr lang="en-US" sz="2400" dirty="0" smtClean="0"/>
              <a:t>to reduce sediments &amp; pathogens</a:t>
            </a:r>
            <a:endParaRPr lang="en-US" sz="2400" dirty="0" smtClean="0"/>
          </a:p>
          <a:p>
            <a:r>
              <a:rPr lang="en-US" sz="2400" dirty="0" smtClean="0"/>
              <a:t>US </a:t>
            </a:r>
            <a:r>
              <a:rPr lang="en-US" sz="2400" dirty="0" smtClean="0"/>
              <a:t>EPA Water Quality Improvement Fund 2011-2015  $1,494,142</a:t>
            </a:r>
          </a:p>
          <a:p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sz="2000" dirty="0" smtClean="0"/>
              <a:t>Marin County – Richardson Bay 			$369,542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Napa RCD – Napa River				$367,500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Sonoma Ecology Center – Sonoma Cr.		$363,800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So. Sonoma Co. RCD – Sonoma Cr.			$318,300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NBWA – MMWD 		                		 $75,000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In Kind 					  	$80,000</a:t>
            </a:r>
          </a:p>
          <a:p>
            <a:pPr lvl="1">
              <a:buFont typeface="Arial"/>
              <a:buChar char="•"/>
            </a:pPr>
            <a:endParaRPr lang="en-US" sz="2000" dirty="0" smtClean="0"/>
          </a:p>
          <a:p>
            <a:pPr lvl="1">
              <a:buFont typeface="Arial"/>
              <a:buChar char="•"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830410"/>
            <a:ext cx="7772400" cy="553605"/>
          </a:xfrm>
        </p:spPr>
        <p:txBody>
          <a:bodyPr/>
          <a:lstStyle/>
          <a:p>
            <a:r>
              <a:rPr lang="en-US" sz="4000" dirty="0" smtClean="0"/>
              <a:t>Sediment &amp; Pathogen work done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774796"/>
            <a:ext cx="7772400" cy="48359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Marin – 		-Warner Cr. at Boyle Park restoration</a:t>
            </a:r>
          </a:p>
          <a:p>
            <a:r>
              <a:rPr lang="en-US" dirty="0" smtClean="0"/>
              <a:t>	  	-Improved houseboat waste mgmt &amp; monitoring</a:t>
            </a:r>
          </a:p>
          <a:p>
            <a:endParaRPr lang="en-US" dirty="0" smtClean="0"/>
          </a:p>
          <a:p>
            <a:r>
              <a:rPr lang="en-US" dirty="0" smtClean="0"/>
              <a:t>Napa -  		- Napa R. road sed. Reduction at Heath </a:t>
            </a:r>
            <a:r>
              <a:rPr lang="en-US" dirty="0" err="1" smtClean="0"/>
              <a:t>Cyn</a:t>
            </a:r>
            <a:endParaRPr lang="en-US" dirty="0" smtClean="0"/>
          </a:p>
          <a:p>
            <a:r>
              <a:rPr lang="en-US" dirty="0" smtClean="0"/>
              <a:t>		- Napa R. pathogen reduction from livestock</a:t>
            </a:r>
          </a:p>
          <a:p>
            <a:endParaRPr lang="en-US" dirty="0" smtClean="0"/>
          </a:p>
          <a:p>
            <a:r>
              <a:rPr lang="en-US" dirty="0" smtClean="0"/>
              <a:t>Sonoma – [RCD and SEC] </a:t>
            </a:r>
          </a:p>
          <a:p>
            <a:r>
              <a:rPr lang="en-US" dirty="0" smtClean="0"/>
              <a:t>		- Tech assistance</a:t>
            </a:r>
            <a:r>
              <a:rPr lang="en-US" dirty="0" smtClean="0"/>
              <a:t> on </a:t>
            </a:r>
            <a:r>
              <a:rPr lang="en-US" dirty="0" smtClean="0"/>
              <a:t>land management practices to 		</a:t>
            </a:r>
            <a:r>
              <a:rPr lang="en-US" dirty="0" smtClean="0"/>
              <a:t>	   reduce </a:t>
            </a:r>
            <a:r>
              <a:rPr lang="en-US" dirty="0" smtClean="0"/>
              <a:t>erosion and runoff </a:t>
            </a:r>
          </a:p>
          <a:p>
            <a:r>
              <a:rPr lang="en-US" dirty="0" smtClean="0"/>
              <a:t>	 	- Workshops for mangers and elected officials </a:t>
            </a:r>
          </a:p>
          <a:p>
            <a:r>
              <a:rPr lang="en-US" dirty="0" smtClean="0"/>
              <a:t>	 	- Turkey Road </a:t>
            </a:r>
            <a:r>
              <a:rPr lang="en-US" dirty="0" smtClean="0"/>
              <a:t>vineyard </a:t>
            </a:r>
            <a:r>
              <a:rPr lang="en-US" dirty="0" smtClean="0"/>
              <a:t>site riparian restoration</a:t>
            </a:r>
          </a:p>
          <a:p>
            <a:r>
              <a:rPr lang="en-US" dirty="0" smtClean="0"/>
              <a:t>	  	- Conservation Plan template for Sonoma Cr TMDL</a:t>
            </a:r>
          </a:p>
          <a:p>
            <a:r>
              <a:rPr lang="en-US" dirty="0" smtClean="0"/>
              <a:t>	  	- </a:t>
            </a:r>
            <a:r>
              <a:rPr lang="en-US" dirty="0" smtClean="0"/>
              <a:t>Monitoring </a:t>
            </a:r>
            <a:r>
              <a:rPr lang="en-US" dirty="0" smtClean="0"/>
              <a:t>work </a:t>
            </a:r>
          </a:p>
          <a:p>
            <a:r>
              <a:rPr lang="en-US" dirty="0" smtClean="0"/>
              <a:t>	  </a:t>
            </a:r>
          </a:p>
          <a:p>
            <a:r>
              <a:rPr lang="en-US" dirty="0" smtClean="0"/>
              <a:t>All -   Public outreach on sed. and pathogens</a:t>
            </a:r>
          </a:p>
          <a:p>
            <a:endParaRPr lang="en-US" dirty="0" smtClean="0"/>
          </a:p>
          <a:p>
            <a:r>
              <a:rPr lang="en-US" dirty="0" smtClean="0"/>
              <a:t>Project presentations to NBWA Board Nov 2011; April 2013, Nov 2014</a:t>
            </a:r>
          </a:p>
          <a:p>
            <a:r>
              <a:rPr lang="en-US" dirty="0" smtClean="0"/>
              <a:t>For details see </a:t>
            </a:r>
            <a:r>
              <a:rPr lang="en-US" dirty="0" smtClean="0">
                <a:hlinkClick r:id="rId2"/>
              </a:rPr>
              <a:t>www.sfep.org</a:t>
            </a:r>
            <a:r>
              <a:rPr lang="en-US" dirty="0" smtClean="0"/>
              <a:t>  Projects/watershed 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Conferences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1" y="2704663"/>
            <a:ext cx="8278005" cy="309714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2012 Greening our Water Infrastructure     		+$14,000</a:t>
            </a:r>
          </a:p>
          <a:p>
            <a:r>
              <a:rPr lang="en-US" dirty="0" smtClean="0"/>
              <a:t>2014 Water Resources Management			+$10,000 </a:t>
            </a:r>
          </a:p>
          <a:p>
            <a:r>
              <a:rPr lang="en-US" dirty="0" smtClean="0"/>
              <a:t>	</a:t>
            </a:r>
            <a:r>
              <a:rPr lang="en-US" sz="1800" i="1" dirty="0" smtClean="0"/>
              <a:t>What, Where and How?</a:t>
            </a:r>
          </a:p>
          <a:p>
            <a:pPr marL="457200" indent="-457200"/>
            <a:r>
              <a:rPr lang="en-US" sz="2000" dirty="0" smtClean="0"/>
              <a:t>2016 The Future of Water is Now:        			</a:t>
            </a:r>
            <a:r>
              <a:rPr lang="en-US" sz="2000" dirty="0" smtClean="0">
                <a:solidFill>
                  <a:srgbClr val="FF0000"/>
                </a:solidFill>
              </a:rPr>
              <a:t>+$10,000 </a:t>
            </a:r>
            <a:r>
              <a:rPr lang="en-US" sz="2000" dirty="0" smtClean="0"/>
              <a:t>                                                                                	</a:t>
            </a:r>
            <a:r>
              <a:rPr lang="en-US" sz="1800" i="1" dirty="0" smtClean="0"/>
              <a:t>Innovation, Integration, Adaptation  </a:t>
            </a:r>
            <a:endParaRPr lang="en-US" sz="18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2179</TotalTime>
  <Words>973</Words>
  <Application>Microsoft Macintosh PowerPoint</Application>
  <PresentationFormat>On-screen Show (4:3)</PresentationFormat>
  <Paragraphs>162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North Bay Watershed Association March 4, 2016</vt:lpstr>
      <vt:lpstr>Slide 2</vt:lpstr>
      <vt:lpstr>Mission </vt:lpstr>
      <vt:lpstr>Goals </vt:lpstr>
      <vt:lpstr>Process for Projects </vt:lpstr>
      <vt:lpstr>Current Projects</vt:lpstr>
      <vt:lpstr>2015 Completed Projects</vt:lpstr>
      <vt:lpstr>Sediment &amp; Pathogen work done</vt:lpstr>
      <vt:lpstr>Conferences </vt:lpstr>
      <vt:lpstr>Bay Area IRWMP funding </vt:lpstr>
      <vt:lpstr>   Current IRWMP NB Focus</vt:lpstr>
      <vt:lpstr>Baseline Budget</vt:lpstr>
      <vt:lpstr>Proposed Budget: Highlights </vt:lpstr>
      <vt:lpstr>Recommendation</vt:lpstr>
      <vt:lpstr>Judy.NBWA@gmail.com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Bay Watershed Association January 8, 2016</dc:title>
  <dc:creator>Judy Kelly</dc:creator>
  <cp:lastModifiedBy>Robert Marshak</cp:lastModifiedBy>
  <cp:revision>60</cp:revision>
  <dcterms:created xsi:type="dcterms:W3CDTF">2016-03-03T16:35:53Z</dcterms:created>
  <dcterms:modified xsi:type="dcterms:W3CDTF">2016-03-03T16:47:44Z</dcterms:modified>
</cp:coreProperties>
</file>