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2" r:id="rId3"/>
    <p:sldId id="261" r:id="rId4"/>
    <p:sldId id="259" r:id="rId5"/>
    <p:sldId id="263" r:id="rId6"/>
    <p:sldId id="264" r:id="rId7"/>
    <p:sldId id="265" r:id="rId8"/>
    <p:sldId id="266" r:id="rId9"/>
    <p:sldId id="268" r:id="rId10"/>
    <p:sldId id="269" r:id="rId11"/>
    <p:sldId id="270" r:id="rId12"/>
    <p:sldId id="27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9" d="100"/>
          <a:sy n="139" d="100"/>
        </p:scale>
        <p:origin x="94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rgbClr val="B84626"/>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6">
                  <a:lumMod val="40000"/>
                  <a:lumOff val="60000"/>
                </a:schemeClr>
              </a:solidFill>
              <a:ln>
                <a:noFill/>
              </a:ln>
              <a:effectLst>
                <a:outerShdw blurRad="63500" sx="102000" sy="102000" algn="ctr" rotWithShape="0">
                  <a:prstClr val="black">
                    <a:alpha val="20000"/>
                  </a:prstClr>
                </a:outerShdw>
              </a:effectLst>
            </c:spPr>
          </c:dPt>
          <c:dPt>
            <c:idx val="5"/>
            <c:bubble3D val="0"/>
            <c:spPr>
              <a:solidFill>
                <a:schemeClr val="accent6"/>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anchor="ctr" anchorCtr="1"/>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anchor="ctr" anchorCtr="1"/>
                <a:lstStyle/>
                <a:p>
                  <a:pPr>
                    <a:defRPr sz="12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anchor="ctr" anchorCtr="1"/>
                <a:lstStyle/>
                <a:p>
                  <a:pPr>
                    <a:defRPr sz="1200" b="1" i="0" u="none" strike="noStrike" kern="1200" spc="0" baseline="0">
                      <a:solidFill>
                        <a:srgbClr val="B84626"/>
                      </a:solidFill>
                      <a:latin typeface="+mn-lt"/>
                      <a:ea typeface="+mn-ea"/>
                      <a:cs typeface="+mn-cs"/>
                    </a:defRPr>
                  </a:pPr>
                  <a:endParaRPr lang="en-US"/>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anchor="ctr" anchorCtr="1"/>
                <a:lstStyle/>
                <a:p>
                  <a:pPr>
                    <a:defRPr sz="12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anchor="ctr" anchorCtr="1"/>
                <a:lstStyle/>
                <a:p>
                  <a:pPr>
                    <a:defRPr sz="1200" b="1" i="0" u="none" strike="noStrike" kern="1200" spc="0" baseline="0">
                      <a:solidFill>
                        <a:schemeClr val="accent6">
                          <a:lumMod val="40000"/>
                          <a:lumOff val="60000"/>
                        </a:schemeClr>
                      </a:solidFill>
                      <a:latin typeface="+mn-lt"/>
                      <a:ea typeface="+mn-ea"/>
                      <a:cs typeface="+mn-cs"/>
                    </a:defRPr>
                  </a:pPr>
                  <a:endParaRPr lang="en-US"/>
                </a:p>
              </c:txPr>
              <c:dLblPos val="outEnd"/>
              <c:showLegendKey val="0"/>
              <c:showVal val="0"/>
              <c:showCatName val="1"/>
              <c:showSerName val="0"/>
              <c:showPercent val="0"/>
              <c:showBubbleSize val="0"/>
            </c:dLbl>
            <c:dLbl>
              <c:idx val="5"/>
              <c:layout>
                <c:manualLayout>
                  <c:x val="7.731958762886601E-2"/>
                  <c:y val="0"/>
                </c:manualLayout>
              </c:layout>
              <c:spPr>
                <a:noFill/>
                <a:ln>
                  <a:noFill/>
                </a:ln>
                <a:effectLst/>
              </c:spPr>
              <c:txPr>
                <a:bodyPr rot="0" spcFirstLastPara="1" vertOverflow="ellipsis" vert="horz" wrap="square" anchor="ctr" anchorCtr="1"/>
                <a:lstStyle/>
                <a:p>
                  <a:pPr>
                    <a:defRPr sz="12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2729374678680633"/>
                      <c:h val="8.5383542538354257E-2"/>
                    </c:manualLayout>
                  </c15:layout>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Sheet1!$G$3:$G$8</c:f>
              <c:strCache>
                <c:ptCount val="6"/>
                <c:pt idx="0">
                  <c:v>Business</c:v>
                </c:pt>
                <c:pt idx="1">
                  <c:v>Environmental</c:v>
                </c:pt>
                <c:pt idx="2">
                  <c:v>Environmental Justice</c:v>
                </c:pt>
                <c:pt idx="3">
                  <c:v>Public Policy</c:v>
                </c:pt>
                <c:pt idx="4">
                  <c:v>Regional Planning</c:v>
                </c:pt>
                <c:pt idx="5">
                  <c:v>Wastewater/Recycled</c:v>
                </c:pt>
              </c:strCache>
            </c:strRef>
          </c:cat>
          <c:val>
            <c:numRef>
              <c:f>Sheet1!$H$3:$H$8</c:f>
              <c:numCache>
                <c:formatCode>General</c:formatCode>
                <c:ptCount val="6"/>
                <c:pt idx="0">
                  <c:v>4</c:v>
                </c:pt>
                <c:pt idx="1">
                  <c:v>10</c:v>
                </c:pt>
                <c:pt idx="2">
                  <c:v>2</c:v>
                </c:pt>
                <c:pt idx="3">
                  <c:v>4</c:v>
                </c:pt>
                <c:pt idx="4">
                  <c:v>1</c:v>
                </c:pt>
                <c:pt idx="5">
                  <c:v>2</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2C4AB7-CEC2-4B87-9BFA-DF7DBAA4DB21}" type="datetimeFigureOut">
              <a:rPr lang="en-US" smtClean="0"/>
              <a:t>7/28/2016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12F6B0-BECD-43CA-9C99-940AC8B5022D}" type="slidenum">
              <a:rPr lang="en-US" smtClean="0"/>
              <a:t>‹#›</a:t>
            </a:fld>
            <a:endParaRPr lang="en-US"/>
          </a:p>
        </p:txBody>
      </p:sp>
    </p:spTree>
    <p:extLst>
      <p:ext uri="{BB962C8B-B14F-4D97-AF65-F5344CB8AC3E}">
        <p14:creationId xmlns:p14="http://schemas.microsoft.com/office/powerpoint/2010/main" val="303090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endParaRPr lang="en-US" altLang="en-US" dirty="0" smtClean="0"/>
          </a:p>
        </p:txBody>
      </p:sp>
    </p:spTree>
    <p:extLst>
      <p:ext uri="{BB962C8B-B14F-4D97-AF65-F5344CB8AC3E}">
        <p14:creationId xmlns:p14="http://schemas.microsoft.com/office/powerpoint/2010/main" val="327028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existing facilities could be used, potential new facilities may also prove of merit</a:t>
            </a:r>
          </a:p>
          <a:p>
            <a:endParaRPr lang="en-US" dirty="0"/>
          </a:p>
          <a:p>
            <a:r>
              <a:rPr lang="en-US" dirty="0" smtClean="0"/>
              <a:t>Specifically, to leverage the maximum use and benefit from sharing existing facilities, new facilities  (e.g., interties) may be needed.   In addition, existing facilities may require modification or expansion (treatment plants, distribution systems, etc.)</a:t>
            </a:r>
          </a:p>
          <a:p>
            <a:endParaRPr lang="en-US" dirty="0"/>
          </a:p>
          <a:p>
            <a:r>
              <a:rPr lang="en-US" dirty="0" smtClean="0"/>
              <a:t>New facilities could be built for joint use by agencies thereby lowering each agency’s capital costs  share and increasing usage/benefit.</a:t>
            </a:r>
          </a:p>
          <a:p>
            <a:endParaRPr lang="en-US" dirty="0"/>
          </a:p>
          <a:p>
            <a:r>
              <a:rPr lang="en-US" dirty="0" smtClean="0"/>
              <a:t>Some agencies  require new facilities  to enable  sharing (MMWD).  </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10</a:t>
            </a:fld>
            <a:endParaRPr lang="en-US" dirty="0"/>
          </a:p>
        </p:txBody>
      </p:sp>
    </p:spTree>
    <p:extLst>
      <p:ext uri="{BB962C8B-B14F-4D97-AF65-F5344CB8AC3E}">
        <p14:creationId xmlns:p14="http://schemas.microsoft.com/office/powerpoint/2010/main" val="206856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r>
              <a:rPr lang="en-US" altLang="en-US" dirty="0" smtClean="0"/>
              <a:t>Complete the DCP per Reclamation requirements.</a:t>
            </a:r>
          </a:p>
          <a:p>
            <a:endParaRPr lang="en-US" altLang="en-US" dirty="0"/>
          </a:p>
          <a:p>
            <a:r>
              <a:rPr lang="en-US" altLang="en-US" dirty="0" smtClean="0"/>
              <a:t>Aside from following thru with the list of those steps noted in the slide, the agencies are committed to learn from working together as a group in these next few years, working to </a:t>
            </a:r>
            <a:r>
              <a:rPr lang="en-US" altLang="en-US" dirty="0"/>
              <a:t>i</a:t>
            </a:r>
            <a:r>
              <a:rPr lang="en-US" altLang="en-US" dirty="0" smtClean="0"/>
              <a:t>dentify areas/projects for cooperation. </a:t>
            </a:r>
            <a:endParaRPr lang="en-US" altLang="en-US" dirty="0"/>
          </a:p>
          <a:p>
            <a:endParaRPr lang="en-US" altLang="en-US" dirty="0" smtClean="0"/>
          </a:p>
          <a:p>
            <a:r>
              <a:rPr lang="en-US" altLang="en-US" dirty="0" smtClean="0"/>
              <a:t>Some projects may include a subset of the partner agencies, depending on the benefits. </a:t>
            </a:r>
          </a:p>
          <a:p>
            <a:endParaRPr lang="en-US" altLang="en-US" dirty="0"/>
          </a:p>
          <a:p>
            <a:r>
              <a:rPr lang="en-US" altLang="en-US" dirty="0" smtClean="0"/>
              <a:t>Further, to help pay for the proposed projects, agencies will seek grants and funding, siting that the regional  cooperation and consensus that was used helps illustrate that those projects, as they have regional benefits, merit funding </a:t>
            </a:r>
          </a:p>
        </p:txBody>
      </p:sp>
    </p:spTree>
    <p:extLst>
      <p:ext uri="{BB962C8B-B14F-4D97-AF65-F5344CB8AC3E}">
        <p14:creationId xmlns:p14="http://schemas.microsoft.com/office/powerpoint/2010/main" val="158811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r>
              <a:rPr lang="en-US" altLang="en-US" dirty="0" smtClean="0"/>
              <a:t>Complete the DCP per Reclamation requirements.</a:t>
            </a:r>
          </a:p>
          <a:p>
            <a:endParaRPr lang="en-US" altLang="en-US" dirty="0"/>
          </a:p>
          <a:p>
            <a:r>
              <a:rPr lang="en-US" altLang="en-US" dirty="0" smtClean="0"/>
              <a:t>Aside from following thru with the list of those steps noted in the slide, the agencies are committed to learn from working together as a group in these next few years, working to </a:t>
            </a:r>
            <a:r>
              <a:rPr lang="en-US" altLang="en-US" dirty="0"/>
              <a:t>i</a:t>
            </a:r>
            <a:r>
              <a:rPr lang="en-US" altLang="en-US" dirty="0" smtClean="0"/>
              <a:t>dentify areas/projects for cooperation. </a:t>
            </a:r>
            <a:endParaRPr lang="en-US" altLang="en-US" dirty="0"/>
          </a:p>
          <a:p>
            <a:endParaRPr lang="en-US" altLang="en-US" dirty="0" smtClean="0"/>
          </a:p>
          <a:p>
            <a:r>
              <a:rPr lang="en-US" altLang="en-US" dirty="0" smtClean="0"/>
              <a:t>Some projects may include a subset of the partner agencies, depending on the benefits. </a:t>
            </a:r>
          </a:p>
          <a:p>
            <a:endParaRPr lang="en-US" altLang="en-US" dirty="0"/>
          </a:p>
          <a:p>
            <a:r>
              <a:rPr lang="en-US" altLang="en-US" dirty="0" smtClean="0"/>
              <a:t>Further, to help pay for the proposed projects, agencies will seek grants and funding, siting that the regional  cooperation and consensus that was used helps illustrate that those projects, as they have regional benefits, merit funding </a:t>
            </a:r>
          </a:p>
        </p:txBody>
      </p:sp>
    </p:spTree>
    <p:extLst>
      <p:ext uri="{BB962C8B-B14F-4D97-AF65-F5344CB8AC3E}">
        <p14:creationId xmlns:p14="http://schemas.microsoft.com/office/powerpoint/2010/main" val="158811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lnSpcReduction="10000"/>
          </a:bodyPr>
          <a:lstStyle/>
          <a:p>
            <a:r>
              <a:rPr lang="en-US" dirty="0"/>
              <a:t>BARR History</a:t>
            </a:r>
          </a:p>
          <a:p>
            <a:r>
              <a:rPr lang="en-US" dirty="0"/>
              <a:t> </a:t>
            </a:r>
          </a:p>
          <a:p>
            <a:r>
              <a:rPr lang="en-US" dirty="0"/>
              <a:t>On May 27, 2014, EBMUD adopted the Bay Area Regional Reliability Principles (BARR Principles) which memorialize the mutual willingness of to develop regional solutions to improve the water supply reliability</a:t>
            </a:r>
          </a:p>
          <a:p>
            <a:r>
              <a:rPr lang="en-US" dirty="0"/>
              <a:t> </a:t>
            </a:r>
          </a:p>
          <a:p>
            <a:r>
              <a:rPr lang="en-US" dirty="0"/>
              <a:t>In June of 2015 Agencies adopted the BARR Cost Share Agreement (EBMUD adopted on June 24, 2015).  As part of the agreement, each agency agreed to contribute $50k toward Phase 1 and 2 of the BARR efforts, as well as support the preparation of funding applications</a:t>
            </a:r>
          </a:p>
          <a:p>
            <a:r>
              <a:rPr lang="en-US" dirty="0"/>
              <a:t> </a:t>
            </a:r>
          </a:p>
          <a:p>
            <a:r>
              <a:rPr lang="en-US" dirty="0"/>
              <a:t>Also in June of 2015, EBMUD, on behalf of the BARR agencies, submitted a grant application to the Bureau of Reclamation requesting funding for the preparation of a BARR Drought Contingency Plan (DCP)</a:t>
            </a:r>
          </a:p>
          <a:p>
            <a:r>
              <a:rPr lang="en-US" dirty="0"/>
              <a:t> </a:t>
            </a:r>
          </a:p>
          <a:p>
            <a:r>
              <a:rPr lang="en-US" dirty="0"/>
              <a:t>In Sept. 2015, grant funding was provided by Reclamation to cover $200,000 of the work to prepare the DCP. Participating agencies will cover the remaining costs through in-kind services and matching funds (formalized via the execution of the grant agreement at that time).  </a:t>
            </a:r>
          </a:p>
          <a:p>
            <a:r>
              <a:rPr lang="en-US" dirty="0"/>
              <a:t> </a:t>
            </a:r>
          </a:p>
          <a:p>
            <a:r>
              <a:rPr lang="en-US" dirty="0"/>
              <a:t>In Feb. of 2015, EBMUD entered into an Agreement with Brown &amp; Caldwell to provide consulting support for the BARR DCP preparation</a:t>
            </a:r>
          </a:p>
          <a:p>
            <a:r>
              <a:rPr lang="en-US" dirty="0"/>
              <a:t> </a:t>
            </a:r>
          </a:p>
          <a:p>
            <a:endParaRPr lang="en-US" altLang="en-US" dirty="0" smtClean="0"/>
          </a:p>
        </p:txBody>
      </p:sp>
    </p:spTree>
    <p:extLst>
      <p:ext uri="{BB962C8B-B14F-4D97-AF65-F5344CB8AC3E}">
        <p14:creationId xmlns:p14="http://schemas.microsoft.com/office/powerpoint/2010/main" val="138789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endParaRPr lang="en-US" dirty="0"/>
          </a:p>
          <a:p>
            <a:r>
              <a:rPr lang="en-US" dirty="0"/>
              <a:t> </a:t>
            </a:r>
          </a:p>
          <a:p>
            <a:endParaRPr lang="en-US" altLang="en-US" dirty="0" smtClean="0"/>
          </a:p>
        </p:txBody>
      </p:sp>
    </p:spTree>
    <p:extLst>
      <p:ext uri="{BB962C8B-B14F-4D97-AF65-F5344CB8AC3E}">
        <p14:creationId xmlns:p14="http://schemas.microsoft.com/office/powerpoint/2010/main" val="134185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4</a:t>
            </a:fld>
            <a:endParaRPr lang="en-US" dirty="0"/>
          </a:p>
        </p:txBody>
      </p:sp>
    </p:spTree>
    <p:extLst>
      <p:ext uri="{BB962C8B-B14F-4D97-AF65-F5344CB8AC3E}">
        <p14:creationId xmlns:p14="http://schemas.microsoft.com/office/powerpoint/2010/main" val="344860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r>
              <a:rPr lang="en-US" dirty="0"/>
              <a:t> </a:t>
            </a:r>
          </a:p>
          <a:p>
            <a:endParaRPr lang="en-US" altLang="en-US" dirty="0" smtClean="0"/>
          </a:p>
        </p:txBody>
      </p:sp>
    </p:spTree>
    <p:extLst>
      <p:ext uri="{BB962C8B-B14F-4D97-AF65-F5344CB8AC3E}">
        <p14:creationId xmlns:p14="http://schemas.microsoft.com/office/powerpoint/2010/main" val="145269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r>
              <a:rPr lang="en-US" dirty="0" smtClean="0"/>
              <a:t>BARRD Drought Contingency Plan will be completed in Fall of 2017. </a:t>
            </a:r>
          </a:p>
          <a:p>
            <a:endParaRPr lang="en-US" dirty="0"/>
          </a:p>
          <a:p>
            <a:r>
              <a:rPr lang="en-US" dirty="0" smtClean="0"/>
              <a:t>Feasibility Study and other planning efforts will continue. </a:t>
            </a:r>
            <a:endParaRPr lang="en-US" dirty="0"/>
          </a:p>
          <a:p>
            <a:endParaRPr lang="en-US" altLang="en-US" dirty="0" smtClean="0"/>
          </a:p>
        </p:txBody>
      </p:sp>
    </p:spTree>
    <p:extLst>
      <p:ext uri="{BB962C8B-B14F-4D97-AF65-F5344CB8AC3E}">
        <p14:creationId xmlns:p14="http://schemas.microsoft.com/office/powerpoint/2010/main" val="113879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r>
              <a:rPr lang="en-US" altLang="en-US" dirty="0" smtClean="0"/>
              <a:t>Total budget of current project plan (DCP and future  planning): $600,000.</a:t>
            </a:r>
          </a:p>
          <a:p>
            <a:r>
              <a:rPr lang="en-US" altLang="en-US" dirty="0" smtClean="0"/>
              <a:t>$200,000 from Reclamation grant.</a:t>
            </a:r>
          </a:p>
          <a:p>
            <a:r>
              <a:rPr lang="en-US" altLang="en-US" dirty="0" smtClean="0"/>
              <a:t>$400,000 from partner contributions of equal share  of $50,000 each. </a:t>
            </a:r>
          </a:p>
          <a:p>
            <a:endParaRPr lang="en-US" altLang="en-US" dirty="0"/>
          </a:p>
          <a:p>
            <a:endParaRPr lang="en-US" altLang="en-US" dirty="0" smtClean="0"/>
          </a:p>
        </p:txBody>
      </p:sp>
    </p:spTree>
    <p:extLst>
      <p:ext uri="{BB962C8B-B14F-4D97-AF65-F5344CB8AC3E}">
        <p14:creationId xmlns:p14="http://schemas.microsoft.com/office/powerpoint/2010/main" val="15167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normAutofit/>
          </a:bodyPr>
          <a:lstStyle/>
          <a:p>
            <a:r>
              <a:rPr lang="en-US" altLang="en-US" dirty="0" smtClean="0"/>
              <a:t>Broad participation with environmental focus.</a:t>
            </a:r>
          </a:p>
          <a:p>
            <a:endParaRPr lang="en-US" altLang="en-US" dirty="0"/>
          </a:p>
          <a:p>
            <a:r>
              <a:rPr lang="en-US" altLang="en-US" dirty="0" smtClean="0"/>
              <a:t>35 non-governmental  agencies invited to participate</a:t>
            </a:r>
          </a:p>
          <a:p>
            <a:endParaRPr lang="en-US" altLang="en-US" dirty="0"/>
          </a:p>
          <a:p>
            <a:r>
              <a:rPr lang="en-US" altLang="en-US" dirty="0" smtClean="0"/>
              <a:t>25 agencies accepted and attended the kick-off meeting on April 15, 2016.</a:t>
            </a:r>
          </a:p>
        </p:txBody>
      </p:sp>
    </p:spTree>
    <p:extLst>
      <p:ext uri="{BB962C8B-B14F-4D97-AF65-F5344CB8AC3E}">
        <p14:creationId xmlns:p14="http://schemas.microsoft.com/office/powerpoint/2010/main" val="361862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Agencies have billions of dollars worth of assets, both new and old. </a:t>
            </a:r>
          </a:p>
          <a:p>
            <a:endParaRPr lang="en-US" dirty="0"/>
          </a:p>
          <a:p>
            <a:r>
              <a:rPr lang="en-US" dirty="0" smtClean="0"/>
              <a:t>Some fully utilized -  some are not. </a:t>
            </a:r>
          </a:p>
          <a:p>
            <a:endParaRPr lang="en-US" dirty="0"/>
          </a:p>
          <a:p>
            <a:r>
              <a:rPr lang="en-US" dirty="0" smtClean="0"/>
              <a:t>Under-utilized assets could be shared by other agencies  for their or regional benefits. </a:t>
            </a:r>
          </a:p>
          <a:p>
            <a:endParaRPr lang="en-US" dirty="0"/>
          </a:p>
          <a:p>
            <a:r>
              <a:rPr lang="en-US" dirty="0" smtClean="0"/>
              <a:t>Agency providing assets could recover capital, operational and maintenance costs. </a:t>
            </a:r>
          </a:p>
          <a:p>
            <a:endParaRPr lang="en-US" dirty="0"/>
          </a:p>
          <a:p>
            <a:r>
              <a:rPr lang="en-US" dirty="0" smtClean="0"/>
              <a:t>Win – win situation. </a:t>
            </a:r>
          </a:p>
          <a:p>
            <a:endParaRPr lang="en-US" dirty="0"/>
          </a:p>
          <a:p>
            <a:r>
              <a:rPr lang="en-US" dirty="0" smtClean="0"/>
              <a:t>Example: </a:t>
            </a:r>
          </a:p>
          <a:p>
            <a:endParaRPr lang="en-US" dirty="0"/>
          </a:p>
          <a:p>
            <a:r>
              <a:rPr lang="en-US" dirty="0" smtClean="0"/>
              <a:t>EBMUD’s Freeport intake is not used 7 out of 10 years. Other agencies could use the intake facility, use EBMUD’s aqueducts  to bring in the water for storage at Los Vaqueros or put the water use immediately. Could use one of the existing or new interties to transfer water from one region to another.        </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9</a:t>
            </a:fld>
            <a:endParaRPr lang="en-US" dirty="0"/>
          </a:p>
        </p:txBody>
      </p:sp>
    </p:spTree>
    <p:extLst>
      <p:ext uri="{BB962C8B-B14F-4D97-AF65-F5344CB8AC3E}">
        <p14:creationId xmlns:p14="http://schemas.microsoft.com/office/powerpoint/2010/main" val="42848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FBE76-A80D-4663-9236-9FE330C0364D}"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124201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FBE76-A80D-4663-9236-9FE330C0364D}"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17447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FBE76-A80D-4663-9236-9FE330C0364D}"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38679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FBE76-A80D-4663-9236-9FE330C0364D}"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307460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FBE76-A80D-4663-9236-9FE330C0364D}" type="datetimeFigureOut">
              <a:rPr lang="en-US" smtClean="0"/>
              <a:t>7/28/2016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313493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FBE76-A80D-4663-9236-9FE330C0364D}"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302044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FBE76-A80D-4663-9236-9FE330C0364D}" type="datetimeFigureOut">
              <a:rPr lang="en-US" smtClean="0"/>
              <a:t>7/28/2016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72607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FBE76-A80D-4663-9236-9FE330C0364D}" type="datetimeFigureOut">
              <a:rPr lang="en-US" smtClean="0"/>
              <a:t>7/28/2016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185148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FBE76-A80D-4663-9236-9FE330C0364D}" type="datetimeFigureOut">
              <a:rPr lang="en-US" smtClean="0"/>
              <a:t>7/28/2016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77270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FBE76-A80D-4663-9236-9FE330C0364D}"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160978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FBE76-A80D-4663-9236-9FE330C0364D}" type="datetimeFigureOut">
              <a:rPr lang="en-US" smtClean="0"/>
              <a:t>7/28/2016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5BBBE-C51A-481D-8E06-D624DE18A9D2}" type="slidenum">
              <a:rPr lang="en-US" smtClean="0"/>
              <a:t>‹#›</a:t>
            </a:fld>
            <a:endParaRPr lang="en-US"/>
          </a:p>
        </p:txBody>
      </p:sp>
    </p:spTree>
    <p:extLst>
      <p:ext uri="{BB962C8B-B14F-4D97-AF65-F5344CB8AC3E}">
        <p14:creationId xmlns:p14="http://schemas.microsoft.com/office/powerpoint/2010/main" val="209140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FBE76-A80D-4663-9236-9FE330C0364D}" type="datetimeFigureOut">
              <a:rPr lang="en-US" smtClean="0"/>
              <a:t>7/28/2016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5BBBE-C51A-481D-8E06-D624DE18A9D2}" type="slidenum">
              <a:rPr lang="en-US" smtClean="0"/>
              <a:t>‹#›</a:t>
            </a:fld>
            <a:endParaRPr lang="en-US"/>
          </a:p>
        </p:txBody>
      </p:sp>
    </p:spTree>
    <p:extLst>
      <p:ext uri="{BB962C8B-B14F-4D97-AF65-F5344CB8AC3E}">
        <p14:creationId xmlns:p14="http://schemas.microsoft.com/office/powerpoint/2010/main" val="74553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4" name="Content Placeholder 9"/>
          <p:cNvSpPr txBox="1">
            <a:spLocks/>
          </p:cNvSpPr>
          <p:nvPr/>
        </p:nvSpPr>
        <p:spPr>
          <a:xfrm>
            <a:off x="-228600" y="-152400"/>
            <a:ext cx="9372600" cy="525780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ctr">
              <a:spcBef>
                <a:spcPts val="0"/>
              </a:spcBef>
              <a:spcAft>
                <a:spcPts val="0"/>
              </a:spcAft>
              <a:buFont typeface="Arial" panose="020B0604020202020204" pitchFamily="34" charset="0"/>
              <a:buNone/>
            </a:pPr>
            <a:endParaRPr lang="en-US" sz="2400" dirty="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endParaRPr lang="en-US" sz="2400" b="1" dirty="0" smtClean="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r>
              <a:rPr lang="en-US" sz="3500" b="1" dirty="0" smtClean="0">
                <a:solidFill>
                  <a:schemeClr val="tx1"/>
                </a:solidFill>
                <a:latin typeface="Lucida Sans" panose="020B0602030504020204" pitchFamily="34" charset="0"/>
              </a:rPr>
              <a:t>Bay Area Regional Reliability</a:t>
            </a:r>
          </a:p>
          <a:p>
            <a:pPr algn="ctr">
              <a:spcBef>
                <a:spcPts val="0"/>
              </a:spcBef>
              <a:spcAft>
                <a:spcPts val="0"/>
              </a:spcAft>
              <a:buFont typeface="Arial" panose="020B0604020202020204" pitchFamily="34" charset="0"/>
              <a:buNone/>
            </a:pPr>
            <a:r>
              <a:rPr lang="en-US" sz="3500" b="1" dirty="0" smtClean="0">
                <a:solidFill>
                  <a:schemeClr val="tx1"/>
                </a:solidFill>
                <a:latin typeface="Lucida Sans" panose="020B0602030504020204" pitchFamily="34" charset="0"/>
              </a:rPr>
              <a:t>(BARR)</a:t>
            </a:r>
          </a:p>
          <a:p>
            <a:pPr algn="ctr">
              <a:spcBef>
                <a:spcPts val="0"/>
              </a:spcBef>
              <a:spcAft>
                <a:spcPts val="0"/>
              </a:spcAft>
              <a:buFont typeface="Arial" panose="020B0604020202020204" pitchFamily="34" charset="0"/>
              <a:buNone/>
            </a:pPr>
            <a:endParaRPr lang="en-US" sz="2400" b="1" dirty="0" smtClean="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endParaRPr lang="en-US" sz="2500" b="1" dirty="0" smtClean="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r>
              <a:rPr lang="en-US" sz="2500" b="1" dirty="0" smtClean="0">
                <a:solidFill>
                  <a:schemeClr val="tx1"/>
                </a:solidFill>
                <a:latin typeface="Lucida Sans" panose="020B0602030504020204" pitchFamily="34" charset="0"/>
              </a:rPr>
              <a:t>North Bay Watershed Association</a:t>
            </a:r>
          </a:p>
          <a:p>
            <a:pPr algn="ctr">
              <a:spcBef>
                <a:spcPts val="0"/>
              </a:spcBef>
              <a:spcAft>
                <a:spcPts val="0"/>
              </a:spcAft>
              <a:buFont typeface="Arial" panose="020B0604020202020204" pitchFamily="34" charset="0"/>
              <a:buNone/>
            </a:pPr>
            <a:r>
              <a:rPr lang="en-US" sz="1700" dirty="0" smtClean="0">
                <a:solidFill>
                  <a:schemeClr val="tx1"/>
                </a:solidFill>
                <a:latin typeface="Lucida Sans" panose="020B0602030504020204" pitchFamily="34" charset="0"/>
              </a:rPr>
              <a:t>July 8, 2016</a:t>
            </a:r>
            <a:endParaRPr lang="en-US" i="1" dirty="0" smtClean="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endParaRPr lang="en-US" i="1" dirty="0" smtClean="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r>
              <a:rPr lang="en-US" i="1" dirty="0" smtClean="0">
                <a:solidFill>
                  <a:schemeClr val="tx1"/>
                </a:solidFill>
                <a:latin typeface="Lucida Sans" panose="020B0602030504020204" pitchFamily="34" charset="0"/>
              </a:rPr>
              <a:t>Presented by:</a:t>
            </a:r>
            <a:endParaRPr lang="en-US" i="1" dirty="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endParaRPr lang="en-US" sz="1200" dirty="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endParaRPr lang="en-US" sz="1500" dirty="0" smtClean="0">
              <a:solidFill>
                <a:schemeClr val="tx1"/>
              </a:solidFill>
              <a:latin typeface="Lucida Sans" panose="020B0602030504020204" pitchFamily="34" charset="0"/>
            </a:endParaRPr>
          </a:p>
          <a:p>
            <a:pPr algn="ctr">
              <a:spcBef>
                <a:spcPts val="0"/>
              </a:spcBef>
              <a:spcAft>
                <a:spcPts val="0"/>
              </a:spcAft>
              <a:buFont typeface="Arial" panose="020B0604020202020204" pitchFamily="34" charset="0"/>
              <a:buNone/>
            </a:pPr>
            <a:r>
              <a:rPr lang="en-US" sz="1500" dirty="0" smtClean="0">
                <a:solidFill>
                  <a:schemeClr val="tx1"/>
                </a:solidFill>
                <a:latin typeface="Lucida Sans" panose="020B0602030504020204" pitchFamily="34" charset="0"/>
              </a:rPr>
              <a:t>Carl A. </a:t>
            </a:r>
            <a:r>
              <a:rPr lang="en-US" sz="1500" dirty="0" err="1" smtClean="0">
                <a:solidFill>
                  <a:schemeClr val="tx1"/>
                </a:solidFill>
                <a:latin typeface="Lucida Sans" panose="020B0602030504020204" pitchFamily="34" charset="0"/>
              </a:rPr>
              <a:t>Gowan</a:t>
            </a:r>
            <a:r>
              <a:rPr lang="en-US" sz="1500" dirty="0" smtClean="0">
                <a:solidFill>
                  <a:schemeClr val="tx1"/>
                </a:solidFill>
                <a:latin typeface="Lucida Sans" panose="020B0602030504020204" pitchFamily="34" charset="0"/>
              </a:rPr>
              <a:t>, P.E. Principal Engineer</a:t>
            </a:r>
          </a:p>
          <a:p>
            <a:pPr algn="ctr">
              <a:spcBef>
                <a:spcPts val="0"/>
              </a:spcBef>
              <a:spcAft>
                <a:spcPts val="0"/>
              </a:spcAft>
              <a:buFont typeface="Arial" panose="020B0604020202020204" pitchFamily="34" charset="0"/>
              <a:buNone/>
            </a:pPr>
            <a:r>
              <a:rPr lang="en-US" sz="1500" dirty="0" smtClean="0">
                <a:solidFill>
                  <a:schemeClr val="tx1"/>
                </a:solidFill>
                <a:latin typeface="Lucida Sans" panose="020B0602030504020204" pitchFamily="34" charset="0"/>
              </a:rPr>
              <a:t>Marin Municipal Water District</a:t>
            </a:r>
            <a:r>
              <a:rPr lang="en-US" sz="1500" dirty="0" smtClean="0">
                <a:solidFill>
                  <a:schemeClr val="tx1"/>
                </a:solidFill>
              </a:rPr>
              <a:t> </a:t>
            </a:r>
          </a:p>
          <a:p>
            <a:pPr algn="ctr">
              <a:spcBef>
                <a:spcPts val="0"/>
              </a:spcBef>
              <a:spcAft>
                <a:spcPts val="0"/>
              </a:spcAft>
              <a:buNone/>
            </a:pPr>
            <a:endParaRPr lang="en-US" sz="1500" dirty="0" smtClean="0">
              <a:solidFill>
                <a:schemeClr val="tx1"/>
              </a:solidFill>
            </a:endParaRPr>
          </a:p>
          <a:p>
            <a:pPr algn="ctr">
              <a:spcBef>
                <a:spcPts val="0"/>
              </a:spcBef>
              <a:spcAft>
                <a:spcPts val="0"/>
              </a:spcAft>
              <a:buNone/>
            </a:pPr>
            <a:r>
              <a:rPr lang="en-US" sz="1500" dirty="0" smtClean="0">
                <a:solidFill>
                  <a:schemeClr val="tx1"/>
                </a:solidFill>
              </a:rPr>
              <a:t>Adapted from </a:t>
            </a:r>
            <a:r>
              <a:rPr lang="en-US" sz="1400" dirty="0"/>
              <a:t>Alex </a:t>
            </a:r>
            <a:r>
              <a:rPr lang="en-US" sz="1400" dirty="0" err="1" smtClean="0"/>
              <a:t>Coate</a:t>
            </a:r>
            <a:r>
              <a:rPr lang="en-US" sz="1400" dirty="0" smtClean="0"/>
              <a:t> </a:t>
            </a:r>
            <a:r>
              <a:rPr lang="en-US" sz="1400" dirty="0"/>
              <a:t>and Jerry </a:t>
            </a:r>
            <a:r>
              <a:rPr lang="en-US" sz="1400" dirty="0" smtClean="0"/>
              <a:t>Brown’s AWWA ACE 16 presentation, Chicago, IL</a:t>
            </a:r>
            <a:endParaRPr lang="en-US" sz="1500" dirty="0">
              <a:solidFill>
                <a:schemeClr val="tx1"/>
              </a:solidFill>
            </a:endParaRPr>
          </a:p>
          <a:p>
            <a:pPr algn="ctr">
              <a:spcBef>
                <a:spcPts val="0"/>
              </a:spcBef>
              <a:spcAft>
                <a:spcPts val="0"/>
              </a:spcAft>
              <a:buFont typeface="Arial" panose="020B0604020202020204" pitchFamily="34" charset="0"/>
              <a:buNone/>
            </a:pPr>
            <a:endParaRPr lang="en-US" sz="1500" dirty="0" smtClean="0">
              <a:solidFill>
                <a:schemeClr val="tx1"/>
              </a:solidFill>
            </a:endParaRPr>
          </a:p>
          <a:p>
            <a:pPr lvl="1">
              <a:spcAft>
                <a:spcPts val="0"/>
              </a:spcAft>
              <a:buNone/>
            </a:pPr>
            <a:endParaRPr lang="en-US" sz="1400" dirty="0" smtClean="0">
              <a:solidFill>
                <a:schemeClr val="tx1"/>
              </a:solidFill>
            </a:endParaRPr>
          </a:p>
          <a:p>
            <a:pPr marL="176213" indent="-176213">
              <a:spcBef>
                <a:spcPts val="0"/>
              </a:spcBef>
              <a:spcAft>
                <a:spcPts val="0"/>
              </a:spcAft>
              <a:buFont typeface="Arial" panose="020B0604020202020204" pitchFamily="34" charset="0"/>
              <a:buNone/>
            </a:pPr>
            <a:endParaRPr lang="en-US" dirty="0" smtClean="0"/>
          </a:p>
          <a:p>
            <a:pPr marL="176213" indent="-176213">
              <a:spcBef>
                <a:spcPts val="0"/>
              </a:spcBef>
              <a:spcAft>
                <a:spcPts val="0"/>
              </a:spcAft>
              <a:buFont typeface="Arial" panose="020B0604020202020204" pitchFamily="34" charse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67" y="6131307"/>
            <a:ext cx="1260698" cy="347241"/>
          </a:xfrm>
          <a:prstGeom prst="rect">
            <a:avLst/>
          </a:prstGeom>
        </p:spPr>
      </p:pic>
      <p:pic>
        <p:nvPicPr>
          <p:cNvPr id="6" name="Picture 2" descr="H:\BAWSCA\BAWSCA_Logo\bawsca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8405" y="6131307"/>
            <a:ext cx="1346199" cy="347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5991447"/>
            <a:ext cx="1161687" cy="626961"/>
          </a:xfrm>
          <a:prstGeom prst="rect">
            <a:avLst/>
          </a:prstGeom>
        </p:spPr>
      </p:pic>
      <p:pic>
        <p:nvPicPr>
          <p:cNvPr id="4098" name="Picture 2" descr="W:\wsid\WORK\LOGOS\EBMUD-logo-RGB-color-smal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6069258"/>
            <a:ext cx="642735" cy="4713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6121910"/>
            <a:ext cx="1312752" cy="366034"/>
          </a:xfrm>
          <a:prstGeom prst="rect">
            <a:avLst/>
          </a:prstGeom>
        </p:spPr>
      </p:pic>
      <p:pic>
        <p:nvPicPr>
          <p:cNvPr id="15" name="Picture 14" descr="CompactSCVWDlogo.jpg"/>
          <p:cNvPicPr>
            <a:picLocks noChangeAspect="1"/>
          </p:cNvPicPr>
          <p:nvPr/>
        </p:nvPicPr>
        <p:blipFill>
          <a:blip r:embed="rId8" cstate="print"/>
          <a:stretch>
            <a:fillRect/>
          </a:stretch>
        </p:blipFill>
        <p:spPr>
          <a:xfrm>
            <a:off x="6172200" y="6019800"/>
            <a:ext cx="950109" cy="543462"/>
          </a:xfrm>
          <a:prstGeom prst="rect">
            <a:avLst/>
          </a:prstGeom>
        </p:spPr>
      </p:pic>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981356"/>
            <a:ext cx="1021475" cy="64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00" y="6030607"/>
            <a:ext cx="548640" cy="548640"/>
          </a:xfrm>
          <a:prstGeom prst="rect">
            <a:avLst/>
          </a:prstGeom>
        </p:spPr>
      </p:pic>
    </p:spTree>
    <p:extLst>
      <p:ext uri="{BB962C8B-B14F-4D97-AF65-F5344CB8AC3E}">
        <p14:creationId xmlns:p14="http://schemas.microsoft.com/office/powerpoint/2010/main" val="3895369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txBox="1">
            <a:spLocks/>
          </p:cNvSpPr>
          <p:nvPr/>
        </p:nvSpPr>
        <p:spPr>
          <a:xfrm>
            <a:off x="152400" y="1219200"/>
            <a:ext cx="3276600" cy="426720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spcBef>
                <a:spcPts val="0"/>
              </a:spcBef>
              <a:spcAft>
                <a:spcPts val="0"/>
              </a:spcAft>
              <a:buFont typeface="Arial" panose="020B0604020202020204" pitchFamily="34" charset="0"/>
              <a:buNone/>
            </a:pPr>
            <a:r>
              <a:rPr lang="en-US" dirty="0" smtClean="0">
                <a:solidFill>
                  <a:schemeClr val="tx1"/>
                </a:solidFill>
                <a:latin typeface="Lucida Sans" panose="020B0602030504020204" pitchFamily="34" charset="0"/>
              </a:rPr>
              <a:t>Solutions may include:</a:t>
            </a:r>
          </a:p>
          <a:p>
            <a:pPr marL="342900" indent="-342900">
              <a:spcBef>
                <a:spcPts val="0"/>
              </a:spcBef>
              <a:spcAft>
                <a:spcPts val="0"/>
              </a:spcAft>
              <a:buFont typeface="+mj-lt"/>
              <a:buAutoNum type="arabicPeriod"/>
            </a:pPr>
            <a:r>
              <a:rPr lang="en-US" sz="1200" dirty="0" smtClean="0">
                <a:solidFill>
                  <a:schemeClr val="tx1"/>
                </a:solidFill>
                <a:latin typeface="Lucida Sans" panose="020B0602030504020204" pitchFamily="34" charset="0"/>
              </a:rPr>
              <a:t>ACWD/SFPUC Intertie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EBMUD/Zone 7 Intertie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Walnut Creek Pretreatment Upgrade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SFPUC/SCVWD West Side Intertie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SFPUC/Zone 7 Intertie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Transfer-Bethany Pipeline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Regional Desalination</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Advanced Water Purification Center Expansion</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Well Field Expansions and Improvements</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EBMUD/MMWD Intertie</a:t>
            </a:r>
          </a:p>
          <a:p>
            <a:pPr marL="342900" indent="-342900">
              <a:spcBef>
                <a:spcPts val="0"/>
              </a:spcBef>
              <a:spcAft>
                <a:spcPts val="0"/>
              </a:spcAft>
              <a:buFont typeface="+mj-lt"/>
              <a:buAutoNum type="arabicPeriod"/>
            </a:pPr>
            <a:endParaRPr lang="en-US" sz="1400" dirty="0" smtClean="0">
              <a:solidFill>
                <a:schemeClr val="tx1"/>
              </a:solidFill>
              <a:latin typeface="Lucida Sans" panose="020B0602030504020204" pitchFamily="34" charset="0"/>
            </a:endParaRPr>
          </a:p>
          <a:p>
            <a:pPr>
              <a:spcBef>
                <a:spcPts val="0"/>
              </a:spcBef>
              <a:spcAft>
                <a:spcPts val="0"/>
              </a:spcAft>
              <a:buNone/>
            </a:pPr>
            <a:r>
              <a:rPr lang="en-US" sz="1200" dirty="0" smtClean="0">
                <a:solidFill>
                  <a:schemeClr val="tx1"/>
                </a:solidFill>
                <a:latin typeface="Lucida Sans" panose="020B0602030504020204" pitchFamily="34" charset="0"/>
              </a:rPr>
              <a:t>Also anticipated is the expanded use of recycled water, including potable and indirect and direct potable use.</a:t>
            </a:r>
          </a:p>
          <a:p>
            <a:pPr marL="285750" indent="-285750">
              <a:spcBef>
                <a:spcPts val="0"/>
              </a:spcBef>
              <a:spcAft>
                <a:spcPts val="0"/>
              </a:spcAft>
            </a:pPr>
            <a:endParaRPr lang="en-US" dirty="0" smtClean="0"/>
          </a:p>
        </p:txBody>
      </p:sp>
      <p:sp>
        <p:nvSpPr>
          <p:cNvPr id="6" name="Title 6"/>
          <p:cNvSpPr txBox="1">
            <a:spLocks/>
          </p:cNvSpPr>
          <p:nvPr/>
        </p:nvSpPr>
        <p:spPr>
          <a:xfrm>
            <a:off x="96837" y="587375"/>
            <a:ext cx="8361363" cy="500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Lucida Sans" panose="020B0602030504020204" pitchFamily="34" charset="0"/>
              </a:rPr>
              <a:t>Potential New Facilities</a:t>
            </a:r>
            <a:endParaRPr lang="en-US" sz="3200" dirty="0">
              <a:latin typeface="Lucida Sans" panose="020B0602030504020204" pitchFamily="34" charset="0"/>
            </a:endParaRPr>
          </a:p>
        </p:txBody>
      </p:sp>
      <p:sp>
        <p:nvSpPr>
          <p:cNvPr id="8" name="Slide Number Placeholder 7"/>
          <p:cNvSpPr>
            <a:spLocks noGrp="1"/>
          </p:cNvSpPr>
          <p:nvPr>
            <p:ph type="sldNum" sz="quarter" idx="4294967295"/>
          </p:nvPr>
        </p:nvSpPr>
        <p:spPr>
          <a:xfrm>
            <a:off x="8515095" y="6520688"/>
            <a:ext cx="410464" cy="200055"/>
          </a:xfrm>
          <a:prstGeom prst="rect">
            <a:avLst/>
          </a:prstGeom>
        </p:spPr>
        <p:txBody>
          <a:bodyPr/>
          <a:lstStyle/>
          <a:p>
            <a:pPr marL="25400">
              <a:lnSpc>
                <a:spcPct val="100000"/>
              </a:lnSpc>
            </a:pPr>
            <a:fld id="{7EB4EAC5-F7FE-44C7-8136-AC9F2702735F}" type="slidenum">
              <a:rPr lang="en-US" sz="1100" smtClean="0">
                <a:latin typeface="Lucida Sans"/>
                <a:cs typeface="Lucida Sans"/>
              </a:rPr>
              <a:t>10</a:t>
            </a:fld>
            <a:endParaRPr lang="en-US" sz="1100" dirty="0">
              <a:latin typeface="Lucida Sans"/>
              <a:cs typeface="Lucida Sans"/>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653" t="37233" r="29754" b="18889"/>
          <a:stretch/>
        </p:blipFill>
        <p:spPr>
          <a:xfrm>
            <a:off x="3445790" y="1233780"/>
            <a:ext cx="5545810" cy="4970252"/>
          </a:xfrm>
          <a:prstGeom prst="rect">
            <a:avLst/>
          </a:prstGeom>
        </p:spPr>
      </p:pic>
      <p:sp>
        <p:nvSpPr>
          <p:cNvPr id="7"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572069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11</a:t>
            </a:fld>
            <a:endParaRPr sz="1100" dirty="0">
              <a:latin typeface="Lucida Sans"/>
              <a:cs typeface="Lucida Sans"/>
            </a:endParaRPr>
          </a:p>
        </p:txBody>
      </p:sp>
      <p:sp>
        <p:nvSpPr>
          <p:cNvPr id="4" name="Title 6"/>
          <p:cNvSpPr>
            <a:spLocks noGrp="1"/>
          </p:cNvSpPr>
          <p:nvPr>
            <p:ph type="title"/>
          </p:nvPr>
        </p:nvSpPr>
        <p:spPr>
          <a:xfrm>
            <a:off x="609600" y="762000"/>
            <a:ext cx="7848600" cy="501175"/>
          </a:xfrm>
        </p:spPr>
        <p:txBody>
          <a:bodyPr>
            <a:noAutofit/>
          </a:bodyPr>
          <a:lstStyle/>
          <a:p>
            <a:r>
              <a:rPr lang="en-US" sz="3200" dirty="0" smtClean="0">
                <a:solidFill>
                  <a:schemeClr val="tx1"/>
                </a:solidFill>
                <a:latin typeface="Lucida Sans" panose="020B0602030504020204" pitchFamily="34" charset="0"/>
              </a:rPr>
              <a:t>Next Steps </a:t>
            </a:r>
            <a:endParaRPr lang="en-US" sz="3200" dirty="0">
              <a:solidFill>
                <a:schemeClr val="tx1"/>
              </a:solidFill>
              <a:latin typeface="Lucida Sans" panose="020B0602030504020204" pitchFamily="34" charset="0"/>
            </a:endParaRPr>
          </a:p>
        </p:txBody>
      </p:sp>
      <p:sp>
        <p:nvSpPr>
          <p:cNvPr id="6" name="Content Placeholder 9"/>
          <p:cNvSpPr txBox="1">
            <a:spLocks/>
          </p:cNvSpPr>
          <p:nvPr/>
        </p:nvSpPr>
        <p:spPr>
          <a:xfrm>
            <a:off x="685800" y="1524000"/>
            <a:ext cx="7391400" cy="426720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342900" indent="-284163">
              <a:spcBef>
                <a:spcPts val="0"/>
              </a:spcBef>
              <a:spcAft>
                <a:spcPts val="0"/>
              </a:spcAft>
              <a:buFont typeface="Lucida Sans" panose="020B0602030504020204" pitchFamily="34" charset="0"/>
              <a:buChar char="­"/>
            </a:pPr>
            <a:r>
              <a:rPr lang="en-US" sz="2000" dirty="0" smtClean="0">
                <a:solidFill>
                  <a:schemeClr val="tx1"/>
                </a:solidFill>
                <a:latin typeface="Lucida Sans" panose="020B0602030504020204" pitchFamily="34" charset="0"/>
              </a:rPr>
              <a:t>Complete the Drought Contingency Plan (by fall 2017)</a:t>
            </a:r>
          </a:p>
          <a:p>
            <a:pPr marL="342900" indent="-284163">
              <a:spcBef>
                <a:spcPts val="1200"/>
              </a:spcBef>
              <a:spcAft>
                <a:spcPts val="0"/>
              </a:spcAft>
              <a:buFont typeface="Lucida Sans" panose="020B0602030504020204" pitchFamily="34" charset="0"/>
              <a:buChar char="­"/>
            </a:pPr>
            <a:r>
              <a:rPr lang="en-US" sz="2000" dirty="0" smtClean="0">
                <a:solidFill>
                  <a:schemeClr val="tx1"/>
                </a:solidFill>
                <a:latin typeface="Lucida Sans" panose="020B0602030504020204" pitchFamily="34" charset="0"/>
              </a:rPr>
              <a:t>Initiate </a:t>
            </a:r>
            <a:r>
              <a:rPr lang="en-US" sz="2000" dirty="0">
                <a:solidFill>
                  <a:schemeClr val="tx1"/>
                </a:solidFill>
                <a:latin typeface="Lucida Sans" panose="020B0602030504020204" pitchFamily="34" charset="0"/>
              </a:rPr>
              <a:t>f</a:t>
            </a:r>
            <a:r>
              <a:rPr lang="en-US" sz="2000" dirty="0" smtClean="0">
                <a:solidFill>
                  <a:schemeClr val="tx1"/>
                </a:solidFill>
                <a:latin typeface="Lucida Sans" panose="020B0602030504020204" pitchFamily="34" charset="0"/>
              </a:rPr>
              <a:t>easibility work </a:t>
            </a:r>
          </a:p>
          <a:p>
            <a:pPr marL="342900" indent="-284163">
              <a:spcBef>
                <a:spcPts val="1200"/>
              </a:spcBef>
              <a:spcAft>
                <a:spcPts val="0"/>
              </a:spcAft>
              <a:buFont typeface="Lucida Sans" panose="020B0602030504020204" pitchFamily="34" charset="0"/>
              <a:buChar char="­"/>
            </a:pPr>
            <a:r>
              <a:rPr lang="en-US" sz="2000" dirty="0" smtClean="0">
                <a:solidFill>
                  <a:schemeClr val="tx1"/>
                </a:solidFill>
                <a:latin typeface="Lucida Sans" panose="020B0602030504020204" pitchFamily="34" charset="0"/>
              </a:rPr>
              <a:t>Identify solution portfolio to improve regional reliability</a:t>
            </a:r>
          </a:p>
          <a:p>
            <a:pPr marL="342900" indent="-284163">
              <a:spcBef>
                <a:spcPts val="1200"/>
              </a:spcBef>
              <a:spcAft>
                <a:spcPts val="0"/>
              </a:spcAft>
              <a:buFont typeface="Lucida Sans" panose="020B0602030504020204" pitchFamily="34" charset="0"/>
              <a:buChar char="­"/>
            </a:pPr>
            <a:r>
              <a:rPr lang="en-US" sz="2000" dirty="0" smtClean="0">
                <a:solidFill>
                  <a:schemeClr val="tx1"/>
                </a:solidFill>
                <a:latin typeface="Lucida Sans" panose="020B0602030504020204" pitchFamily="34" charset="0"/>
              </a:rPr>
              <a:t>Determine governance mechanisms to facilitate regional reliability (JPA’s, Inter-Agency Agreements, etc.)</a:t>
            </a:r>
          </a:p>
          <a:p>
            <a:pPr marL="342900" indent="-284163">
              <a:spcBef>
                <a:spcPts val="1200"/>
              </a:spcBef>
              <a:spcAft>
                <a:spcPts val="0"/>
              </a:spcAft>
              <a:buFont typeface="Lucida Sans" panose="020B0602030504020204" pitchFamily="34" charset="0"/>
              <a:buChar char="­"/>
            </a:pPr>
            <a:r>
              <a:rPr lang="en-US" sz="2000" dirty="0" smtClean="0">
                <a:solidFill>
                  <a:schemeClr val="tx1"/>
                </a:solidFill>
                <a:latin typeface="Lucida Sans" panose="020B0602030504020204" pitchFamily="34" charset="0"/>
              </a:rPr>
              <a:t>Evaluate financial approaches </a:t>
            </a:r>
          </a:p>
          <a:p>
            <a:pPr marL="742950" lvl="1" indent="-285750">
              <a:spcBef>
                <a:spcPts val="1200"/>
              </a:spcBef>
              <a:spcAft>
                <a:spcPts val="0"/>
              </a:spcAft>
              <a:buFont typeface="Arial" pitchFamily="34" charset="0"/>
              <a:buChar char="•"/>
            </a:pPr>
            <a:r>
              <a:rPr lang="en-US" sz="1800" dirty="0" smtClean="0">
                <a:solidFill>
                  <a:schemeClr val="tx1"/>
                </a:solidFill>
                <a:latin typeface="Lucida Sans" panose="020B0602030504020204" pitchFamily="34" charset="0"/>
              </a:rPr>
              <a:t>Federal, State, agency </a:t>
            </a:r>
            <a:r>
              <a:rPr lang="en-US" sz="1800" smtClean="0">
                <a:solidFill>
                  <a:schemeClr val="tx1"/>
                </a:solidFill>
                <a:latin typeface="Lucida Sans" panose="020B0602030504020204" pitchFamily="34" charset="0"/>
              </a:rPr>
              <a:t>etc.</a:t>
            </a:r>
            <a:endParaRPr lang="en-US" sz="1800" dirty="0" smtClean="0">
              <a:solidFill>
                <a:schemeClr val="tx1"/>
              </a:solidFill>
              <a:latin typeface="Lucida Sans" panose="020B0602030504020204" pitchFamily="34" charset="0"/>
            </a:endParaRPr>
          </a:p>
        </p:txBody>
      </p:sp>
      <p:sp>
        <p:nvSpPr>
          <p:cNvPr id="7"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4230713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12</a:t>
            </a:fld>
            <a:endParaRPr sz="1100" dirty="0">
              <a:latin typeface="Lucida Sans"/>
              <a:cs typeface="Lucida Sans"/>
            </a:endParaRPr>
          </a:p>
        </p:txBody>
      </p:sp>
      <p:sp>
        <p:nvSpPr>
          <p:cNvPr id="4" name="Title 6"/>
          <p:cNvSpPr>
            <a:spLocks noGrp="1"/>
          </p:cNvSpPr>
          <p:nvPr>
            <p:ph type="title"/>
          </p:nvPr>
        </p:nvSpPr>
        <p:spPr>
          <a:xfrm>
            <a:off x="609600" y="762000"/>
            <a:ext cx="7924800" cy="501175"/>
          </a:xfrm>
        </p:spPr>
        <p:txBody>
          <a:bodyPr>
            <a:noAutofit/>
          </a:bodyPr>
          <a:lstStyle/>
          <a:p>
            <a:r>
              <a:rPr lang="en-US" sz="3200" dirty="0" smtClean="0">
                <a:solidFill>
                  <a:schemeClr val="tx1"/>
                </a:solidFill>
                <a:latin typeface="Lucida Sans" panose="020B0602030504020204" pitchFamily="34" charset="0"/>
              </a:rPr>
              <a:t>Questions?</a:t>
            </a:r>
            <a:endParaRPr lang="en-US" sz="3200" dirty="0">
              <a:solidFill>
                <a:schemeClr val="tx1"/>
              </a:solidFill>
              <a:latin typeface="Lucida Sans" panose="020B0602030504020204" pitchFamily="34" charset="0"/>
            </a:endParaRPr>
          </a:p>
        </p:txBody>
      </p:sp>
      <p:sp>
        <p:nvSpPr>
          <p:cNvPr id="7"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1650732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2</a:t>
            </a:fld>
            <a:endParaRPr sz="1100" dirty="0">
              <a:latin typeface="Lucida Sans"/>
              <a:cs typeface="Lucida Sans"/>
            </a:endParaRPr>
          </a:p>
        </p:txBody>
      </p:sp>
      <p:sp>
        <p:nvSpPr>
          <p:cNvPr id="4" name="Rectangle 3"/>
          <p:cNvSpPr txBox="1">
            <a:spLocks noChangeArrowheads="1"/>
          </p:cNvSpPr>
          <p:nvPr/>
        </p:nvSpPr>
        <p:spPr bwMode="auto">
          <a:xfrm>
            <a:off x="-76200" y="1295400"/>
            <a:ext cx="408043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marL="342900" indent="-342900" algn="l" rtl="0" eaLnBrk="0" fontAlgn="base" hangingPunct="0">
              <a:lnSpc>
                <a:spcPct val="90000"/>
              </a:lnSpc>
              <a:spcBef>
                <a:spcPct val="50000"/>
              </a:spcBef>
              <a:spcAft>
                <a:spcPct val="0"/>
              </a:spcAft>
              <a:buChar char="•"/>
              <a:defRPr sz="3200">
                <a:solidFill>
                  <a:srgbClr val="292929"/>
                </a:solidFill>
                <a:latin typeface="+mn-lt"/>
                <a:ea typeface="+mn-ea"/>
                <a:cs typeface="+mn-cs"/>
              </a:defRPr>
            </a:lvl1pPr>
            <a:lvl2pPr marL="742950" indent="-285750" algn="l" rtl="0" eaLnBrk="0" fontAlgn="base" hangingPunct="0">
              <a:lnSpc>
                <a:spcPct val="90000"/>
              </a:lnSpc>
              <a:spcBef>
                <a:spcPct val="50000"/>
              </a:spcBef>
              <a:spcAft>
                <a:spcPct val="0"/>
              </a:spcAft>
              <a:buChar char="–"/>
              <a:defRPr sz="2800">
                <a:solidFill>
                  <a:srgbClr val="292929"/>
                </a:solidFill>
                <a:latin typeface="+mn-lt"/>
                <a:ea typeface="+mn-ea"/>
              </a:defRPr>
            </a:lvl2pPr>
            <a:lvl3pPr marL="1143000" indent="-228600" algn="l" rtl="0" eaLnBrk="0" fontAlgn="base" hangingPunct="0">
              <a:lnSpc>
                <a:spcPct val="90000"/>
              </a:lnSpc>
              <a:spcBef>
                <a:spcPct val="50000"/>
              </a:spcBef>
              <a:spcAft>
                <a:spcPct val="0"/>
              </a:spcAft>
              <a:buChar char="•"/>
              <a:defRPr sz="2400">
                <a:solidFill>
                  <a:srgbClr val="292929"/>
                </a:solidFill>
                <a:latin typeface="+mn-lt"/>
                <a:ea typeface="+mn-ea"/>
              </a:defRPr>
            </a:lvl3pPr>
            <a:lvl4pPr marL="1600200" indent="-228600" algn="l" rtl="0" eaLnBrk="0" fontAlgn="base" hangingPunct="0">
              <a:lnSpc>
                <a:spcPct val="90000"/>
              </a:lnSpc>
              <a:spcBef>
                <a:spcPct val="50000"/>
              </a:spcBef>
              <a:spcAft>
                <a:spcPct val="0"/>
              </a:spcAft>
              <a:buChar char="–"/>
              <a:defRPr sz="2000">
                <a:solidFill>
                  <a:srgbClr val="292929"/>
                </a:solidFill>
                <a:latin typeface="+mn-lt"/>
                <a:ea typeface="+mn-ea"/>
              </a:defRPr>
            </a:lvl4pPr>
            <a:lvl5pPr marL="2057400" indent="-228600" algn="l" rtl="0" eaLnBrk="0" fontAlgn="base" hangingPunct="0">
              <a:lnSpc>
                <a:spcPct val="90000"/>
              </a:lnSpc>
              <a:spcBef>
                <a:spcPct val="50000"/>
              </a:spcBef>
              <a:spcAft>
                <a:spcPct val="0"/>
              </a:spcAft>
              <a:buChar char="»"/>
              <a:defRPr sz="2000">
                <a:solidFill>
                  <a:srgbClr val="292929"/>
                </a:solidFill>
                <a:latin typeface="+mn-lt"/>
                <a:ea typeface="+mn-ea"/>
              </a:defRPr>
            </a:lvl5pPr>
            <a:lvl6pPr marL="2514600" indent="-228600" algn="l" rtl="0" fontAlgn="base">
              <a:lnSpc>
                <a:spcPct val="90000"/>
              </a:lnSpc>
              <a:spcBef>
                <a:spcPct val="50000"/>
              </a:spcBef>
              <a:spcAft>
                <a:spcPct val="0"/>
              </a:spcAft>
              <a:buChar char="»"/>
              <a:defRPr sz="2000">
                <a:solidFill>
                  <a:srgbClr val="292929"/>
                </a:solidFill>
                <a:latin typeface="+mn-lt"/>
                <a:ea typeface="+mn-ea"/>
              </a:defRPr>
            </a:lvl6pPr>
            <a:lvl7pPr marL="2971800" indent="-228600" algn="l" rtl="0" fontAlgn="base">
              <a:lnSpc>
                <a:spcPct val="90000"/>
              </a:lnSpc>
              <a:spcBef>
                <a:spcPct val="50000"/>
              </a:spcBef>
              <a:spcAft>
                <a:spcPct val="0"/>
              </a:spcAft>
              <a:buChar char="»"/>
              <a:defRPr sz="2000">
                <a:solidFill>
                  <a:srgbClr val="292929"/>
                </a:solidFill>
                <a:latin typeface="+mn-lt"/>
                <a:ea typeface="+mn-ea"/>
              </a:defRPr>
            </a:lvl7pPr>
            <a:lvl8pPr marL="3429000" indent="-228600" algn="l" rtl="0" fontAlgn="base">
              <a:lnSpc>
                <a:spcPct val="90000"/>
              </a:lnSpc>
              <a:spcBef>
                <a:spcPct val="50000"/>
              </a:spcBef>
              <a:spcAft>
                <a:spcPct val="0"/>
              </a:spcAft>
              <a:buChar char="»"/>
              <a:defRPr sz="2000">
                <a:solidFill>
                  <a:srgbClr val="292929"/>
                </a:solidFill>
                <a:latin typeface="+mn-lt"/>
                <a:ea typeface="+mn-ea"/>
              </a:defRPr>
            </a:lvl8pPr>
            <a:lvl9pPr marL="3886200" indent="-228600" algn="l" rtl="0" fontAlgn="base">
              <a:lnSpc>
                <a:spcPct val="90000"/>
              </a:lnSpc>
              <a:spcBef>
                <a:spcPct val="50000"/>
              </a:spcBef>
              <a:spcAft>
                <a:spcPct val="0"/>
              </a:spcAft>
              <a:buChar char="»"/>
              <a:defRPr sz="2000">
                <a:solidFill>
                  <a:srgbClr val="292929"/>
                </a:solidFill>
                <a:latin typeface="+mn-lt"/>
                <a:ea typeface="+mn-ea"/>
              </a:defRPr>
            </a:lvl9pPr>
          </a:lstStyle>
          <a:p>
            <a:pPr marL="457200" lvl="1" indent="-228600" eaLnBrk="1" hangingPunct="1">
              <a:lnSpc>
                <a:spcPct val="100000"/>
              </a:lnSpc>
              <a:spcBef>
                <a:spcPts val="600"/>
              </a:spcBef>
              <a:buFont typeface="Lucida Sans" panose="020B0602030504020204" pitchFamily="34" charset="0"/>
              <a:buChar char="­"/>
              <a:defRPr/>
            </a:pPr>
            <a:r>
              <a:rPr lang="en-US" sz="2000" dirty="0" smtClean="0">
                <a:latin typeface="Lucida Sans" panose="020B0602030504020204" pitchFamily="34" charset="0"/>
              </a:rPr>
              <a:t>BARR </a:t>
            </a:r>
            <a:r>
              <a:rPr lang="en-US" sz="2000" dirty="0">
                <a:latin typeface="Lucida Sans" panose="020B0602030504020204" pitchFamily="34" charset="0"/>
              </a:rPr>
              <a:t>Principles adopted by Agency Boards in May/June 2014</a:t>
            </a:r>
          </a:p>
          <a:p>
            <a:pPr marL="457200" lvl="1" indent="-228600" eaLnBrk="1" hangingPunct="1">
              <a:lnSpc>
                <a:spcPct val="100000"/>
              </a:lnSpc>
              <a:spcBef>
                <a:spcPts val="600"/>
              </a:spcBef>
              <a:buFont typeface="Lucida Sans" panose="020B0602030504020204" pitchFamily="34" charset="0"/>
              <a:buChar char="­"/>
              <a:defRPr/>
            </a:pPr>
            <a:r>
              <a:rPr lang="en-US" sz="2000" dirty="0">
                <a:latin typeface="Lucida Sans" panose="020B0602030504020204" pitchFamily="34" charset="0"/>
              </a:rPr>
              <a:t>BARR Drought Contingency Planning (DCP) Grant obtained from Bureau - Sept. 2015 </a:t>
            </a:r>
          </a:p>
          <a:p>
            <a:pPr marL="457200" lvl="1" indent="-228600" eaLnBrk="1" hangingPunct="1">
              <a:lnSpc>
                <a:spcPct val="100000"/>
              </a:lnSpc>
              <a:spcBef>
                <a:spcPts val="600"/>
              </a:spcBef>
              <a:buFont typeface="Lucida Sans" panose="020B0602030504020204" pitchFamily="34" charset="0"/>
              <a:buChar char="­"/>
              <a:defRPr/>
            </a:pPr>
            <a:r>
              <a:rPr lang="en-US" sz="2000" dirty="0">
                <a:latin typeface="Lucida Sans" panose="020B0602030504020204" pitchFamily="34" charset="0"/>
              </a:rPr>
              <a:t>DCP Kick-off </a:t>
            </a:r>
            <a:r>
              <a:rPr lang="en-US" sz="2000" dirty="0" smtClean="0">
                <a:latin typeface="Lucida Sans" panose="020B0602030504020204" pitchFamily="34" charset="0"/>
              </a:rPr>
              <a:t>- </a:t>
            </a:r>
            <a:r>
              <a:rPr lang="en-US" sz="2000" dirty="0">
                <a:latin typeface="Lucida Sans" panose="020B0602030504020204" pitchFamily="34" charset="0"/>
              </a:rPr>
              <a:t>March 2016</a:t>
            </a:r>
          </a:p>
          <a:p>
            <a:pPr marL="457200" lvl="1" indent="-228600" eaLnBrk="1" hangingPunct="1">
              <a:lnSpc>
                <a:spcPct val="100000"/>
              </a:lnSpc>
              <a:spcBef>
                <a:spcPts val="600"/>
              </a:spcBef>
              <a:buFont typeface="Arial" panose="020B0604020202020204" pitchFamily="34" charset="0"/>
              <a:buChar char="•"/>
              <a:defRPr/>
            </a:pPr>
            <a:endParaRPr lang="en-US" sz="1400" kern="0" dirty="0" smtClean="0">
              <a:solidFill>
                <a:srgbClr val="000000"/>
              </a:solidFill>
              <a:latin typeface="Lucida Sans" panose="020B0602030504020204" pitchFamily="34" charset="0"/>
            </a:endParaRPr>
          </a:p>
        </p:txBody>
      </p:sp>
      <p:pic>
        <p:nvPicPr>
          <p:cNvPr id="5" name="D3A74184-FAF2-4B23-9FF3-39E39F572A96" descr="FB2CE8C1-9DFA-4240-AB13-0AA93E8C4317@w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4" t="42209" r="33009" b="6578"/>
          <a:stretch/>
        </p:blipFill>
        <p:spPr bwMode="auto">
          <a:xfrm>
            <a:off x="4156638" y="1219200"/>
            <a:ext cx="4758762" cy="4592606"/>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6" name="Title 6"/>
          <p:cNvSpPr>
            <a:spLocks noGrp="1"/>
          </p:cNvSpPr>
          <p:nvPr>
            <p:ph type="title"/>
          </p:nvPr>
        </p:nvSpPr>
        <p:spPr>
          <a:xfrm>
            <a:off x="228600" y="533400"/>
            <a:ext cx="8534400" cy="554595"/>
          </a:xfrm>
        </p:spPr>
        <p:txBody>
          <a:bodyPr>
            <a:noAutofit/>
          </a:bodyPr>
          <a:lstStyle/>
          <a:p>
            <a:r>
              <a:rPr lang="en-US" sz="3200" dirty="0" smtClean="0">
                <a:solidFill>
                  <a:schemeClr val="tx1"/>
                </a:solidFill>
                <a:latin typeface="Lucida Sans" panose="020B0602030504020204" pitchFamily="34" charset="0"/>
              </a:rPr>
              <a:t>Background</a:t>
            </a:r>
            <a:endParaRPr lang="en-US" sz="3200" dirty="0">
              <a:solidFill>
                <a:schemeClr val="tx1"/>
              </a:solidFill>
              <a:latin typeface="Lucida Sans" panose="020B0602030504020204" pitchFamily="34" charset="0"/>
            </a:endParaRPr>
          </a:p>
        </p:txBody>
      </p:sp>
      <p:sp>
        <p:nvSpPr>
          <p:cNvPr id="9" name="Text Placeholder 23"/>
          <p:cNvSpPr txBox="1">
            <a:spLocks/>
          </p:cNvSpPr>
          <p:nvPr/>
        </p:nvSpPr>
        <p:spPr>
          <a:xfrm>
            <a:off x="152400" y="2286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3549811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3</a:t>
            </a:fld>
            <a:endParaRPr sz="1100" dirty="0">
              <a:latin typeface="Lucida Sans"/>
              <a:cs typeface="Lucida Sans"/>
            </a:endParaRPr>
          </a:p>
        </p:txBody>
      </p:sp>
      <p:sp>
        <p:nvSpPr>
          <p:cNvPr id="16" name="Title 6"/>
          <p:cNvSpPr>
            <a:spLocks noGrp="1"/>
          </p:cNvSpPr>
          <p:nvPr>
            <p:ph type="title"/>
          </p:nvPr>
        </p:nvSpPr>
        <p:spPr>
          <a:xfrm>
            <a:off x="381000" y="641825"/>
            <a:ext cx="8077200" cy="501175"/>
          </a:xfrm>
        </p:spPr>
        <p:txBody>
          <a:bodyPr>
            <a:noAutofit/>
          </a:bodyPr>
          <a:lstStyle/>
          <a:p>
            <a:r>
              <a:rPr lang="en-US" sz="3200" dirty="0" smtClean="0">
                <a:solidFill>
                  <a:schemeClr val="tx1"/>
                </a:solidFill>
                <a:latin typeface="Lucida Sans" panose="020B0602030504020204" pitchFamily="34" charset="0"/>
              </a:rPr>
              <a:t>Eight Partner Agencies </a:t>
            </a:r>
            <a:endParaRPr lang="en-US" sz="3200" dirty="0">
              <a:solidFill>
                <a:schemeClr val="tx1"/>
              </a:solidFill>
              <a:latin typeface="Lucida Sans" panose="020B0602030504020204" pitchFamily="34" charset="0"/>
            </a:endParaRPr>
          </a:p>
        </p:txBody>
      </p:sp>
      <p:grpSp>
        <p:nvGrpSpPr>
          <p:cNvPr id="7" name="Group 6"/>
          <p:cNvGrpSpPr/>
          <p:nvPr/>
        </p:nvGrpSpPr>
        <p:grpSpPr>
          <a:xfrm>
            <a:off x="152400" y="1396998"/>
            <a:ext cx="8839200" cy="5198559"/>
            <a:chOff x="152400" y="1396998"/>
            <a:chExt cx="8839200" cy="5198559"/>
          </a:xfrm>
        </p:grpSpPr>
        <p:grpSp>
          <p:nvGrpSpPr>
            <p:cNvPr id="6" name="Group 5"/>
            <p:cNvGrpSpPr/>
            <p:nvPr/>
          </p:nvGrpSpPr>
          <p:grpSpPr>
            <a:xfrm>
              <a:off x="616641" y="1396998"/>
              <a:ext cx="8374959" cy="5198559"/>
              <a:chOff x="421712" y="1396998"/>
              <a:chExt cx="8374959" cy="5198559"/>
            </a:xfrm>
          </p:grpSpPr>
          <p:grpSp>
            <p:nvGrpSpPr>
              <p:cNvPr id="4" name="Group 3"/>
              <p:cNvGrpSpPr/>
              <p:nvPr/>
            </p:nvGrpSpPr>
            <p:grpSpPr>
              <a:xfrm>
                <a:off x="421712" y="1396998"/>
                <a:ext cx="7367622" cy="5198559"/>
                <a:chOff x="421712" y="1396998"/>
                <a:chExt cx="7367622" cy="5198559"/>
              </a:xfrm>
            </p:grpSpPr>
            <p:pic>
              <p:nvPicPr>
                <p:cNvPr id="23" name="D3A74184-FAF2-4B23-9FF3-39E39F572A96" descr="FB2CE8C1-9DFA-4240-AB13-0AA93E8C4317@wi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4" t="42209" r="33009" b="6578"/>
                <a:stretch/>
              </p:blipFill>
              <p:spPr bwMode="auto">
                <a:xfrm>
                  <a:off x="2057400" y="1447800"/>
                  <a:ext cx="5333999" cy="5147757"/>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21712" y="1992868"/>
                  <a:ext cx="2473888" cy="350994"/>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0" scaled="1"/>
                  <a:tileRect/>
                </a:gradFill>
                <a:ln>
                  <a:solidFill>
                    <a:schemeClr val="tx1"/>
                  </a:solidFill>
                </a:ln>
              </p:spPr>
              <p:txBody>
                <a:bodyPr wrap="square" lIns="0" tIns="0" rIns="0" bIns="0" rtlCol="0">
                  <a:spAutoFit/>
                </a:bodyPr>
                <a:lstStyle/>
                <a:p>
                  <a:pPr algn="ctr">
                    <a:lnSpc>
                      <a:spcPct val="120000"/>
                    </a:lnSpc>
                  </a:pPr>
                  <a:r>
                    <a:rPr lang="en-US" sz="1000" b="1" dirty="0" smtClean="0">
                      <a:solidFill>
                        <a:schemeClr val="tx2"/>
                      </a:solidFill>
                      <a:latin typeface="Lucida Sans" panose="020B0602030504020204" pitchFamily="34" charset="0"/>
                    </a:rPr>
                    <a:t>Marin Municipal Water District</a:t>
                  </a:r>
                </a:p>
                <a:p>
                  <a:pPr algn="ctr">
                    <a:lnSpc>
                      <a:spcPct val="120000"/>
                    </a:lnSpc>
                  </a:pPr>
                  <a:r>
                    <a:rPr lang="en-US" sz="1000" b="1" dirty="0" smtClean="0">
                      <a:solidFill>
                        <a:schemeClr val="tx2"/>
                      </a:solidFill>
                      <a:latin typeface="Lucida Sans" panose="020B0602030504020204" pitchFamily="34" charset="0"/>
                    </a:rPr>
                    <a:t>Retail Agency; 189,000 customers</a:t>
                  </a:r>
                  <a:endParaRPr lang="en-US" sz="1000" b="1" dirty="0">
                    <a:solidFill>
                      <a:schemeClr val="tx2"/>
                    </a:solidFill>
                    <a:latin typeface="Lucida Sans" panose="020B0602030504020204" pitchFamily="34" charset="0"/>
                  </a:endParaRPr>
                </a:p>
              </p:txBody>
            </p:sp>
            <p:sp>
              <p:nvSpPr>
                <p:cNvPr id="25" name="TextBox 24"/>
                <p:cNvSpPr txBox="1"/>
                <p:nvPr/>
              </p:nvSpPr>
              <p:spPr>
                <a:xfrm>
                  <a:off x="4953000" y="3907583"/>
                  <a:ext cx="2458399" cy="359617"/>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solidFill>
                    <a:schemeClr val="tx1"/>
                  </a:solidFill>
                </a:ln>
              </p:spPr>
              <p:txBody>
                <a:bodyPr wrap="square" lIns="0" tIns="0" rIns="0" bIns="0" rtlCol="0">
                  <a:spAutoFit/>
                </a:bodyPr>
                <a:lstStyle/>
                <a:p>
                  <a:pPr algn="ctr">
                    <a:lnSpc>
                      <a:spcPct val="120000"/>
                    </a:lnSpc>
                  </a:pPr>
                  <a:r>
                    <a:rPr lang="en-US" sz="1000" b="1" dirty="0" smtClean="0">
                      <a:solidFill>
                        <a:schemeClr val="tx2"/>
                      </a:solidFill>
                      <a:latin typeface="Lucida Sans" panose="020B0602030504020204" pitchFamily="34" charset="0"/>
                    </a:rPr>
                    <a:t>Alameda County Water District</a:t>
                  </a:r>
                </a:p>
                <a:p>
                  <a:pPr algn="ctr">
                    <a:lnSpc>
                      <a:spcPct val="120000"/>
                    </a:lnSpc>
                  </a:pPr>
                  <a:r>
                    <a:rPr lang="en-US" sz="1000" b="1" dirty="0" smtClean="0">
                      <a:solidFill>
                        <a:schemeClr val="tx2"/>
                      </a:solidFill>
                      <a:latin typeface="Lucida Sans" panose="020B0602030504020204" pitchFamily="34" charset="0"/>
                    </a:rPr>
                    <a:t>Retail Agency; 344,000 customers</a:t>
                  </a:r>
                </a:p>
              </p:txBody>
            </p:sp>
            <p:sp>
              <p:nvSpPr>
                <p:cNvPr id="26" name="TextBox 25"/>
                <p:cNvSpPr txBox="1"/>
                <p:nvPr/>
              </p:nvSpPr>
              <p:spPr>
                <a:xfrm>
                  <a:off x="423333" y="4953000"/>
                  <a:ext cx="3924300" cy="369332"/>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solidFill>
                    <a:schemeClr val="tx1"/>
                  </a:solidFill>
                </a:ln>
              </p:spPr>
              <p:txBody>
                <a:bodyPr wrap="square" lIns="0" tIns="0" rIns="0" bIns="0" rtlCol="0">
                  <a:spAutoFit/>
                </a:bodyPr>
                <a:lstStyle/>
                <a:p>
                  <a:pPr algn="ctr">
                    <a:lnSpc>
                      <a:spcPct val="120000"/>
                    </a:lnSpc>
                  </a:pPr>
                  <a:r>
                    <a:rPr lang="en-US" sz="1000" b="1" dirty="0" smtClean="0">
                      <a:solidFill>
                        <a:schemeClr val="tx2"/>
                      </a:solidFill>
                      <a:latin typeface="Lucida Sans" panose="020B0602030504020204" pitchFamily="34" charset="0"/>
                    </a:rPr>
                    <a:t>Bay Area Water Supply and Conservation Agency</a:t>
                  </a:r>
                </a:p>
                <a:p>
                  <a:pPr algn="ctr">
                    <a:lnSpc>
                      <a:spcPct val="120000"/>
                    </a:lnSpc>
                  </a:pPr>
                  <a:r>
                    <a:rPr lang="en-US" sz="1000" b="1" dirty="0" smtClean="0">
                      <a:solidFill>
                        <a:schemeClr val="tx2"/>
                      </a:solidFill>
                      <a:latin typeface="Lucida Sans" panose="020B0602030504020204" pitchFamily="34" charset="0"/>
                    </a:rPr>
                    <a:t>Represents the 1.77 million wholesale customers of SFPUC</a:t>
                  </a:r>
                  <a:endParaRPr lang="en-US" sz="1000" b="1" dirty="0">
                    <a:solidFill>
                      <a:schemeClr val="tx2"/>
                    </a:solidFill>
                    <a:latin typeface="Lucida Sans" panose="020B0602030504020204" pitchFamily="34" charset="0"/>
                  </a:endParaRPr>
                </a:p>
              </p:txBody>
            </p:sp>
            <p:sp>
              <p:nvSpPr>
                <p:cNvPr id="32" name="TextBox 31"/>
                <p:cNvSpPr txBox="1"/>
                <p:nvPr/>
              </p:nvSpPr>
              <p:spPr>
                <a:xfrm>
                  <a:off x="5579534" y="1396998"/>
                  <a:ext cx="2209800" cy="553998"/>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solidFill>
                    <a:schemeClr val="tx1"/>
                  </a:solidFill>
                </a:ln>
              </p:spPr>
              <p:txBody>
                <a:bodyPr wrap="square" lIns="0" tIns="0" rIns="0" bIns="0" rtlCol="0">
                  <a:spAutoFit/>
                </a:bodyPr>
                <a:lstStyle/>
                <a:p>
                  <a:pPr algn="ctr">
                    <a:lnSpc>
                      <a:spcPct val="120000"/>
                    </a:lnSpc>
                  </a:pPr>
                  <a:r>
                    <a:rPr lang="en-US" sz="1000" b="1" dirty="0" smtClean="0">
                      <a:solidFill>
                        <a:schemeClr val="tx2"/>
                      </a:solidFill>
                      <a:latin typeface="Lucida Sans" panose="020B0602030504020204" pitchFamily="34" charset="0"/>
                    </a:rPr>
                    <a:t>Contra Costa Water District </a:t>
                  </a:r>
                </a:p>
                <a:p>
                  <a:pPr algn="ctr">
                    <a:lnSpc>
                      <a:spcPct val="120000"/>
                    </a:lnSpc>
                  </a:pPr>
                  <a:r>
                    <a:rPr lang="en-US" sz="1000" b="1" dirty="0" smtClean="0">
                      <a:solidFill>
                        <a:schemeClr val="tx2"/>
                      </a:solidFill>
                      <a:latin typeface="Lucida Sans" panose="020B0602030504020204" pitchFamily="34" charset="0"/>
                    </a:rPr>
                    <a:t>Retail Agency and Wholesaler; 500,000 customers</a:t>
                  </a:r>
                </a:p>
              </p:txBody>
            </p:sp>
            <p:sp>
              <p:nvSpPr>
                <p:cNvPr id="33" name="TextBox 32"/>
                <p:cNvSpPr txBox="1"/>
                <p:nvPr/>
              </p:nvSpPr>
              <p:spPr>
                <a:xfrm>
                  <a:off x="4572000" y="2667000"/>
                  <a:ext cx="2667000" cy="369332"/>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solidFill>
                    <a:schemeClr val="tx1"/>
                  </a:solidFill>
                </a:ln>
              </p:spPr>
              <p:txBody>
                <a:bodyPr wrap="square" lIns="0" tIns="0" rIns="0" bIns="0" rtlCol="0">
                  <a:spAutoFit/>
                </a:bodyPr>
                <a:lstStyle/>
                <a:p>
                  <a:pPr algn="ctr">
                    <a:lnSpc>
                      <a:spcPct val="120000"/>
                    </a:lnSpc>
                  </a:pPr>
                  <a:r>
                    <a:rPr lang="en-US" sz="1000" b="1" dirty="0" smtClean="0">
                      <a:solidFill>
                        <a:schemeClr val="tx2"/>
                      </a:solidFill>
                      <a:latin typeface="Lucida Sans" panose="020B0602030504020204" pitchFamily="34" charset="0"/>
                    </a:rPr>
                    <a:t>East Bay Municipal Utility District </a:t>
                  </a:r>
                </a:p>
                <a:p>
                  <a:pPr algn="ctr">
                    <a:lnSpc>
                      <a:spcPct val="120000"/>
                    </a:lnSpc>
                  </a:pPr>
                  <a:r>
                    <a:rPr lang="en-US" sz="1000" b="1" dirty="0" smtClean="0">
                      <a:solidFill>
                        <a:schemeClr val="tx2"/>
                      </a:solidFill>
                      <a:latin typeface="Lucida Sans" panose="020B0602030504020204" pitchFamily="34" charset="0"/>
                    </a:rPr>
                    <a:t>Retail Agency; 1.4 million customers</a:t>
                  </a:r>
                </a:p>
              </p:txBody>
            </p:sp>
          </p:grpSp>
          <p:sp>
            <p:nvSpPr>
              <p:cNvPr id="34" name="TextBox 33"/>
              <p:cNvSpPr txBox="1"/>
              <p:nvPr/>
            </p:nvSpPr>
            <p:spPr>
              <a:xfrm>
                <a:off x="6097482" y="3200400"/>
                <a:ext cx="2473888" cy="350994"/>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solidFill>
                  <a:schemeClr val="tx1"/>
                </a:solidFill>
              </a:ln>
            </p:spPr>
            <p:txBody>
              <a:bodyPr wrap="square" lIns="0" tIns="0" rIns="0" bIns="0" rtlCol="0">
                <a:spAutoFit/>
              </a:bodyPr>
              <a:lstStyle/>
              <a:p>
                <a:pPr algn="ctr">
                  <a:lnSpc>
                    <a:spcPct val="120000"/>
                  </a:lnSpc>
                </a:pPr>
                <a:r>
                  <a:rPr lang="en-US" sz="1000" b="1" dirty="0" smtClean="0">
                    <a:solidFill>
                      <a:schemeClr val="tx2"/>
                    </a:solidFill>
                    <a:latin typeface="Lucida Sans" panose="020B0602030504020204" pitchFamily="34" charset="0"/>
                  </a:rPr>
                  <a:t>Zone 7 Water Agency</a:t>
                </a:r>
              </a:p>
              <a:p>
                <a:pPr algn="ctr">
                  <a:lnSpc>
                    <a:spcPct val="120000"/>
                  </a:lnSpc>
                </a:pPr>
                <a:r>
                  <a:rPr lang="en-US" sz="1000" b="1" dirty="0" smtClean="0">
                    <a:solidFill>
                      <a:schemeClr val="tx2"/>
                    </a:solidFill>
                    <a:latin typeface="Lucida Sans" panose="020B0602030504020204" pitchFamily="34" charset="0"/>
                  </a:rPr>
                  <a:t>Wholesaler; 240,000 customers</a:t>
                </a:r>
                <a:endParaRPr lang="en-US" sz="1000" b="1" dirty="0">
                  <a:solidFill>
                    <a:schemeClr val="tx2"/>
                  </a:solidFill>
                  <a:latin typeface="Lucida Sans" panose="020B0602030504020204" pitchFamily="34" charset="0"/>
                </a:endParaRPr>
              </a:p>
            </p:txBody>
          </p:sp>
          <p:sp>
            <p:nvSpPr>
              <p:cNvPr id="35" name="TextBox 34"/>
              <p:cNvSpPr txBox="1"/>
              <p:nvPr/>
            </p:nvSpPr>
            <p:spPr>
              <a:xfrm>
                <a:off x="5867400" y="4964325"/>
                <a:ext cx="2929271" cy="553998"/>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solidFill>
                  <a:schemeClr val="tx1"/>
                </a:solidFill>
              </a:ln>
            </p:spPr>
            <p:txBody>
              <a:bodyPr wrap="square" lIns="0" tIns="0" rIns="0" bIns="0" rtlCol="0">
                <a:spAutoFit/>
              </a:bodyPr>
              <a:lstStyle>
                <a:defPPr>
                  <a:defRPr lang="en-US"/>
                </a:defPPr>
                <a:lvl1pPr algn="ctr">
                  <a:lnSpc>
                    <a:spcPct val="120000"/>
                  </a:lnSpc>
                  <a:defRPr sz="1000" b="1">
                    <a:solidFill>
                      <a:schemeClr val="tx2"/>
                    </a:solidFill>
                    <a:latin typeface="Lucida Sans" panose="020B0602030504020204" pitchFamily="34" charset="0"/>
                  </a:defRPr>
                </a:lvl1pPr>
              </a:lstStyle>
              <a:p>
                <a:r>
                  <a:rPr lang="en-US" dirty="0"/>
                  <a:t>Santa Clara Valley Water Agency</a:t>
                </a:r>
              </a:p>
              <a:p>
                <a:r>
                  <a:rPr lang="en-US" dirty="0"/>
                  <a:t>Water Resource Agency for Santa Clara Co. (Wholesaler); 1.9 million customers</a:t>
                </a:r>
              </a:p>
            </p:txBody>
          </p:sp>
        </p:grpSp>
        <p:sp>
          <p:nvSpPr>
            <p:cNvPr id="36" name="TextBox 35"/>
            <p:cNvSpPr txBox="1"/>
            <p:nvPr/>
          </p:nvSpPr>
          <p:spPr>
            <a:xfrm>
              <a:off x="152400" y="3450383"/>
              <a:ext cx="3429000" cy="369332"/>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2700000" scaled="1"/>
              <a:tileRect/>
            </a:gradFill>
            <a:ln>
              <a:solidFill>
                <a:schemeClr val="tx1"/>
              </a:solidFill>
            </a:ln>
          </p:spPr>
          <p:txBody>
            <a:bodyPr wrap="square" lIns="0" tIns="0" rIns="0" bIns="0" rtlCol="0">
              <a:spAutoFit/>
            </a:bodyPr>
            <a:lstStyle/>
            <a:p>
              <a:pPr algn="ctr">
                <a:lnSpc>
                  <a:spcPct val="120000"/>
                </a:lnSpc>
              </a:pPr>
              <a:r>
                <a:rPr lang="en-US" sz="1000" b="1" dirty="0" smtClean="0">
                  <a:solidFill>
                    <a:schemeClr val="tx2"/>
                  </a:solidFill>
                  <a:latin typeface="Lucida Sans" panose="020B0602030504020204" pitchFamily="34" charset="0"/>
                </a:rPr>
                <a:t>San Francisco Public Utilities Commission</a:t>
              </a:r>
            </a:p>
            <a:p>
              <a:pPr algn="ctr">
                <a:lnSpc>
                  <a:spcPct val="120000"/>
                </a:lnSpc>
              </a:pPr>
              <a:r>
                <a:rPr lang="en-US" sz="1000" b="1" dirty="0" smtClean="0">
                  <a:solidFill>
                    <a:schemeClr val="tx2"/>
                  </a:solidFill>
                  <a:latin typeface="Lucida Sans" panose="020B0602030504020204" pitchFamily="34" charset="0"/>
                </a:rPr>
                <a:t>Retail Agency and Wholesaler; 2.6 million customers</a:t>
              </a:r>
              <a:endParaRPr lang="en-US" sz="1000" b="1" dirty="0">
                <a:solidFill>
                  <a:schemeClr val="tx2"/>
                </a:solidFill>
                <a:latin typeface="Lucida Sans" panose="020B0602030504020204" pitchFamily="34" charset="0"/>
              </a:endParaRPr>
            </a:p>
          </p:txBody>
        </p:sp>
      </p:grpSp>
      <p:sp>
        <p:nvSpPr>
          <p:cNvPr id="18" name="Text Placeholder 23"/>
          <p:cNvSpPr txBox="1">
            <a:spLocks/>
          </p:cNvSpPr>
          <p:nvPr/>
        </p:nvSpPr>
        <p:spPr>
          <a:xfrm>
            <a:off x="0" y="157652"/>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413736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600200"/>
            <a:ext cx="7772400" cy="3733800"/>
          </a:xfrm>
        </p:spPr>
        <p:txBody>
          <a:bodyPr>
            <a:normAutofit lnSpcReduction="10000"/>
          </a:bodyPr>
          <a:lstStyle/>
          <a:p>
            <a:pPr marL="287338" indent="-287338">
              <a:buFont typeface="Lucida Sans" panose="020B0602030504020204" pitchFamily="34" charset="0"/>
              <a:buChar char="­"/>
            </a:pPr>
            <a:r>
              <a:rPr lang="en-US" dirty="0" smtClean="0">
                <a:solidFill>
                  <a:schemeClr val="tx1"/>
                </a:solidFill>
              </a:rPr>
              <a:t>Improve water supply reliability </a:t>
            </a:r>
          </a:p>
          <a:p>
            <a:pPr marL="287338" indent="-287338">
              <a:buFont typeface="Lucida Sans" panose="020B0602030504020204" pitchFamily="34" charset="0"/>
              <a:buChar char="­"/>
            </a:pPr>
            <a:r>
              <a:rPr lang="en-US" dirty="0" smtClean="0">
                <a:solidFill>
                  <a:schemeClr val="tx1"/>
                </a:solidFill>
              </a:rPr>
              <a:t>Cooperative evaluation </a:t>
            </a:r>
            <a:r>
              <a:rPr lang="en-US" dirty="0">
                <a:solidFill>
                  <a:schemeClr val="tx1"/>
                </a:solidFill>
              </a:rPr>
              <a:t>of </a:t>
            </a:r>
            <a:r>
              <a:rPr lang="en-US" dirty="0" smtClean="0">
                <a:solidFill>
                  <a:schemeClr val="tx1"/>
                </a:solidFill>
              </a:rPr>
              <a:t> </a:t>
            </a:r>
            <a:r>
              <a:rPr lang="en-US" dirty="0">
                <a:solidFill>
                  <a:schemeClr val="tx1"/>
                </a:solidFill>
              </a:rPr>
              <a:t>projects </a:t>
            </a:r>
            <a:endParaRPr lang="en-US" dirty="0" smtClean="0">
              <a:solidFill>
                <a:schemeClr val="tx1"/>
              </a:solidFill>
            </a:endParaRPr>
          </a:p>
          <a:p>
            <a:pPr marL="287338" indent="-287338">
              <a:buFont typeface="Lucida Sans" panose="020B0602030504020204" pitchFamily="34" charset="0"/>
              <a:buChar char="­"/>
            </a:pPr>
            <a:r>
              <a:rPr lang="en-US" dirty="0" smtClean="0">
                <a:solidFill>
                  <a:schemeClr val="tx1"/>
                </a:solidFill>
              </a:rPr>
              <a:t>Prioritize use of existing infrastructure</a:t>
            </a:r>
          </a:p>
          <a:p>
            <a:pPr marL="287338" indent="-287338">
              <a:buFont typeface="Lucida Sans" panose="020B0602030504020204" pitchFamily="34" charset="0"/>
              <a:buChar char="­"/>
            </a:pPr>
            <a:r>
              <a:rPr lang="en-US" dirty="0" smtClean="0">
                <a:solidFill>
                  <a:schemeClr val="tx1"/>
                </a:solidFill>
              </a:rPr>
              <a:t>May include new joint facilities</a:t>
            </a:r>
          </a:p>
          <a:p>
            <a:pPr marL="287338" indent="-287338">
              <a:buFont typeface="Lucida Sans" panose="020B0602030504020204" pitchFamily="34" charset="0"/>
              <a:buChar char="­"/>
            </a:pPr>
            <a:r>
              <a:rPr lang="en-US" dirty="0" smtClean="0">
                <a:solidFill>
                  <a:schemeClr val="tx1"/>
                </a:solidFill>
              </a:rPr>
              <a:t>Equitable </a:t>
            </a:r>
            <a:r>
              <a:rPr lang="en-US" dirty="0">
                <a:solidFill>
                  <a:schemeClr val="tx1"/>
                </a:solidFill>
              </a:rPr>
              <a:t>cost- and risk-sharing for future projects </a:t>
            </a:r>
            <a:r>
              <a:rPr lang="en-US" dirty="0" smtClean="0">
                <a:solidFill>
                  <a:schemeClr val="tx1"/>
                </a:solidFill>
              </a:rPr>
              <a:t>commensurate </a:t>
            </a:r>
            <a:r>
              <a:rPr lang="en-US" dirty="0">
                <a:solidFill>
                  <a:schemeClr val="tx1"/>
                </a:solidFill>
              </a:rPr>
              <a:t>with the </a:t>
            </a:r>
            <a:r>
              <a:rPr lang="en-US" dirty="0" smtClean="0">
                <a:solidFill>
                  <a:schemeClr val="tx1"/>
                </a:solidFill>
              </a:rPr>
              <a:t>benefits received</a:t>
            </a:r>
            <a:endParaRPr lang="en-US" dirty="0">
              <a:solidFill>
                <a:schemeClr val="tx1"/>
              </a:solidFill>
            </a:endParaRPr>
          </a:p>
        </p:txBody>
      </p:sp>
      <p:sp>
        <p:nvSpPr>
          <p:cNvPr id="4" name="Title 6"/>
          <p:cNvSpPr txBox="1">
            <a:spLocks/>
          </p:cNvSpPr>
          <p:nvPr/>
        </p:nvSpPr>
        <p:spPr>
          <a:xfrm>
            <a:off x="609600" y="533400"/>
            <a:ext cx="7065818" cy="501175"/>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00" b="1" kern="1200">
                <a:solidFill>
                  <a:srgbClr val="F0F0F0"/>
                </a:solidFill>
                <a:latin typeface="Lucida Sans"/>
                <a:ea typeface="+mj-ea"/>
                <a:cs typeface="Lucida Sans"/>
              </a:defRPr>
            </a:lvl1pPr>
          </a:lstStyle>
          <a:p>
            <a:pPr algn="ctr"/>
            <a:r>
              <a:rPr lang="en-US" sz="3200" b="0" dirty="0">
                <a:solidFill>
                  <a:schemeClr val="tx1"/>
                </a:solidFill>
                <a:latin typeface="Lucida Sans" panose="020B0602030504020204" pitchFamily="34" charset="0"/>
              </a:rPr>
              <a:t>G</a:t>
            </a:r>
            <a:r>
              <a:rPr lang="en-US" sz="3200" b="0" dirty="0" smtClean="0">
                <a:solidFill>
                  <a:schemeClr val="tx1"/>
                </a:solidFill>
                <a:latin typeface="Lucida Sans" panose="020B0602030504020204" pitchFamily="34" charset="0"/>
              </a:rPr>
              <a:t>oals</a:t>
            </a:r>
            <a:endParaRPr lang="en-US" sz="3200" b="0" dirty="0">
              <a:solidFill>
                <a:schemeClr val="tx1"/>
              </a:solidFill>
              <a:latin typeface="Lucida Sans" panose="020B0602030504020204" pitchFamily="34" charset="0"/>
            </a:endParaRPr>
          </a:p>
          <a:p>
            <a:endParaRPr lang="en-US" sz="3200" dirty="0" smtClean="0">
              <a:solidFill>
                <a:schemeClr val="tx1"/>
              </a:solidFill>
              <a:latin typeface="Lucida Sans" panose="020B0602030504020204" pitchFamily="34" charset="0"/>
            </a:endParaRPr>
          </a:p>
        </p:txBody>
      </p:sp>
      <p:sp>
        <p:nvSpPr>
          <p:cNvPr id="5"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
        <p:nvSpPr>
          <p:cNvPr id="6"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4</a:t>
            </a:fld>
            <a:endParaRPr sz="1100" dirty="0">
              <a:latin typeface="Lucida Sans"/>
              <a:cs typeface="Lucida Sans"/>
            </a:endParaRPr>
          </a:p>
        </p:txBody>
      </p:sp>
    </p:spTree>
    <p:extLst>
      <p:ext uri="{BB962C8B-B14F-4D97-AF65-F5344CB8AC3E}">
        <p14:creationId xmlns:p14="http://schemas.microsoft.com/office/powerpoint/2010/main" val="196867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5</a:t>
            </a:fld>
            <a:endParaRPr sz="1100" dirty="0">
              <a:latin typeface="Lucida Sans"/>
              <a:cs typeface="Lucida Sans"/>
            </a:endParaRPr>
          </a:p>
        </p:txBody>
      </p:sp>
      <p:sp>
        <p:nvSpPr>
          <p:cNvPr id="4" name="Rectangle 3"/>
          <p:cNvSpPr txBox="1">
            <a:spLocks noChangeArrowheads="1"/>
          </p:cNvSpPr>
          <p:nvPr/>
        </p:nvSpPr>
        <p:spPr bwMode="auto">
          <a:xfrm>
            <a:off x="76200" y="1224537"/>
            <a:ext cx="3657600" cy="4698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marL="342900" indent="-342900" algn="l" rtl="0" eaLnBrk="0" fontAlgn="base" hangingPunct="0">
              <a:lnSpc>
                <a:spcPct val="90000"/>
              </a:lnSpc>
              <a:spcBef>
                <a:spcPct val="50000"/>
              </a:spcBef>
              <a:spcAft>
                <a:spcPct val="0"/>
              </a:spcAft>
              <a:buChar char="•"/>
              <a:defRPr sz="3200">
                <a:solidFill>
                  <a:srgbClr val="292929"/>
                </a:solidFill>
                <a:latin typeface="+mn-lt"/>
                <a:ea typeface="+mn-ea"/>
                <a:cs typeface="+mn-cs"/>
              </a:defRPr>
            </a:lvl1pPr>
            <a:lvl2pPr marL="742950" indent="-285750" algn="l" rtl="0" eaLnBrk="0" fontAlgn="base" hangingPunct="0">
              <a:lnSpc>
                <a:spcPct val="90000"/>
              </a:lnSpc>
              <a:spcBef>
                <a:spcPct val="50000"/>
              </a:spcBef>
              <a:spcAft>
                <a:spcPct val="0"/>
              </a:spcAft>
              <a:buChar char="–"/>
              <a:defRPr sz="2800">
                <a:solidFill>
                  <a:srgbClr val="292929"/>
                </a:solidFill>
                <a:latin typeface="+mn-lt"/>
                <a:ea typeface="+mn-ea"/>
              </a:defRPr>
            </a:lvl2pPr>
            <a:lvl3pPr marL="1143000" indent="-228600" algn="l" rtl="0" eaLnBrk="0" fontAlgn="base" hangingPunct="0">
              <a:lnSpc>
                <a:spcPct val="90000"/>
              </a:lnSpc>
              <a:spcBef>
                <a:spcPct val="50000"/>
              </a:spcBef>
              <a:spcAft>
                <a:spcPct val="0"/>
              </a:spcAft>
              <a:buChar char="•"/>
              <a:defRPr sz="2400">
                <a:solidFill>
                  <a:srgbClr val="292929"/>
                </a:solidFill>
                <a:latin typeface="+mn-lt"/>
                <a:ea typeface="+mn-ea"/>
              </a:defRPr>
            </a:lvl3pPr>
            <a:lvl4pPr marL="1600200" indent="-228600" algn="l" rtl="0" eaLnBrk="0" fontAlgn="base" hangingPunct="0">
              <a:lnSpc>
                <a:spcPct val="90000"/>
              </a:lnSpc>
              <a:spcBef>
                <a:spcPct val="50000"/>
              </a:spcBef>
              <a:spcAft>
                <a:spcPct val="0"/>
              </a:spcAft>
              <a:buChar char="–"/>
              <a:defRPr sz="2000">
                <a:solidFill>
                  <a:srgbClr val="292929"/>
                </a:solidFill>
                <a:latin typeface="+mn-lt"/>
                <a:ea typeface="+mn-ea"/>
              </a:defRPr>
            </a:lvl4pPr>
            <a:lvl5pPr marL="2057400" indent="-228600" algn="l" rtl="0" eaLnBrk="0" fontAlgn="base" hangingPunct="0">
              <a:lnSpc>
                <a:spcPct val="90000"/>
              </a:lnSpc>
              <a:spcBef>
                <a:spcPct val="50000"/>
              </a:spcBef>
              <a:spcAft>
                <a:spcPct val="0"/>
              </a:spcAft>
              <a:buChar char="»"/>
              <a:defRPr sz="2000">
                <a:solidFill>
                  <a:srgbClr val="292929"/>
                </a:solidFill>
                <a:latin typeface="+mn-lt"/>
                <a:ea typeface="+mn-ea"/>
              </a:defRPr>
            </a:lvl5pPr>
            <a:lvl6pPr marL="2514600" indent="-228600" algn="l" rtl="0" fontAlgn="base">
              <a:lnSpc>
                <a:spcPct val="90000"/>
              </a:lnSpc>
              <a:spcBef>
                <a:spcPct val="50000"/>
              </a:spcBef>
              <a:spcAft>
                <a:spcPct val="0"/>
              </a:spcAft>
              <a:buChar char="»"/>
              <a:defRPr sz="2000">
                <a:solidFill>
                  <a:srgbClr val="292929"/>
                </a:solidFill>
                <a:latin typeface="+mn-lt"/>
                <a:ea typeface="+mn-ea"/>
              </a:defRPr>
            </a:lvl6pPr>
            <a:lvl7pPr marL="2971800" indent="-228600" algn="l" rtl="0" fontAlgn="base">
              <a:lnSpc>
                <a:spcPct val="90000"/>
              </a:lnSpc>
              <a:spcBef>
                <a:spcPct val="50000"/>
              </a:spcBef>
              <a:spcAft>
                <a:spcPct val="0"/>
              </a:spcAft>
              <a:buChar char="»"/>
              <a:defRPr sz="2000">
                <a:solidFill>
                  <a:srgbClr val="292929"/>
                </a:solidFill>
                <a:latin typeface="+mn-lt"/>
                <a:ea typeface="+mn-ea"/>
              </a:defRPr>
            </a:lvl7pPr>
            <a:lvl8pPr marL="3429000" indent="-228600" algn="l" rtl="0" fontAlgn="base">
              <a:lnSpc>
                <a:spcPct val="90000"/>
              </a:lnSpc>
              <a:spcBef>
                <a:spcPct val="50000"/>
              </a:spcBef>
              <a:spcAft>
                <a:spcPct val="0"/>
              </a:spcAft>
              <a:buChar char="»"/>
              <a:defRPr sz="2000">
                <a:solidFill>
                  <a:srgbClr val="292929"/>
                </a:solidFill>
                <a:latin typeface="+mn-lt"/>
                <a:ea typeface="+mn-ea"/>
              </a:defRPr>
            </a:lvl8pPr>
            <a:lvl9pPr marL="3886200" indent="-228600" algn="l" rtl="0" fontAlgn="base">
              <a:lnSpc>
                <a:spcPct val="90000"/>
              </a:lnSpc>
              <a:spcBef>
                <a:spcPct val="50000"/>
              </a:spcBef>
              <a:spcAft>
                <a:spcPct val="0"/>
              </a:spcAft>
              <a:buChar char="»"/>
              <a:defRPr sz="2000">
                <a:solidFill>
                  <a:srgbClr val="292929"/>
                </a:solidFill>
                <a:latin typeface="+mn-lt"/>
                <a:ea typeface="+mn-ea"/>
              </a:defRPr>
            </a:lvl9pPr>
          </a:lstStyle>
          <a:p>
            <a:pPr marL="228600" lvl="2" indent="-173038" eaLnBrk="1" hangingPunct="1">
              <a:lnSpc>
                <a:spcPct val="100000"/>
              </a:lnSpc>
              <a:spcBef>
                <a:spcPts val="600"/>
              </a:spcBef>
              <a:buFont typeface="Lucida Sans" panose="020B0602030504020204" pitchFamily="34" charset="0"/>
              <a:buChar char="­"/>
              <a:defRPr/>
            </a:pPr>
            <a:r>
              <a:rPr lang="en-US" sz="1400" dirty="0" smtClean="0">
                <a:latin typeface="Lucida Sans" panose="020B0602030504020204" pitchFamily="34" charset="0"/>
              </a:rPr>
              <a:t>Use existing facilities</a:t>
            </a:r>
          </a:p>
          <a:p>
            <a:pPr marL="228600" lvl="2" indent="-173038" eaLnBrk="1" hangingPunct="1">
              <a:lnSpc>
                <a:spcPct val="100000"/>
              </a:lnSpc>
              <a:spcBef>
                <a:spcPts val="1200"/>
              </a:spcBef>
              <a:buFont typeface="Lucida Sans" panose="020B0602030504020204" pitchFamily="34" charset="0"/>
              <a:buChar char="­"/>
              <a:defRPr/>
            </a:pPr>
            <a:r>
              <a:rPr lang="en-US" sz="1400" dirty="0" smtClean="0">
                <a:latin typeface="Lucida Sans" panose="020B0602030504020204" pitchFamily="34" charset="0"/>
              </a:rPr>
              <a:t>Leverage existing contracts</a:t>
            </a:r>
          </a:p>
          <a:p>
            <a:pPr marL="228600" lvl="2" indent="-173038" eaLnBrk="1" hangingPunct="1">
              <a:lnSpc>
                <a:spcPct val="100000"/>
              </a:lnSpc>
              <a:spcBef>
                <a:spcPts val="1200"/>
              </a:spcBef>
              <a:buFont typeface="Lucida Sans" panose="020B0602030504020204" pitchFamily="34" charset="0"/>
              <a:buChar char="­"/>
              <a:defRPr/>
            </a:pPr>
            <a:r>
              <a:rPr lang="en-US" sz="1400" dirty="0" smtClean="0">
                <a:latin typeface="Lucida Sans" panose="020B0602030504020204" pitchFamily="34" charset="0"/>
              </a:rPr>
              <a:t>Identify new projects (interties, etc.)</a:t>
            </a:r>
          </a:p>
          <a:p>
            <a:pPr marL="228600" lvl="2" indent="-173038" eaLnBrk="1" hangingPunct="1">
              <a:lnSpc>
                <a:spcPct val="100000"/>
              </a:lnSpc>
              <a:spcBef>
                <a:spcPts val="1200"/>
              </a:spcBef>
              <a:buFont typeface="Lucida Sans" panose="020B0602030504020204" pitchFamily="34" charset="0"/>
              <a:buChar char="­"/>
              <a:defRPr/>
            </a:pPr>
            <a:r>
              <a:rPr lang="en-US" sz="1400" kern="0" dirty="0" smtClean="0">
                <a:solidFill>
                  <a:srgbClr val="000000"/>
                </a:solidFill>
                <a:latin typeface="Lucida Sans" panose="020B0602030504020204" pitchFamily="34" charset="0"/>
              </a:rPr>
              <a:t>Review other source opportunities (recycled water, storm water, indirect and direct potable reuse, etc.)</a:t>
            </a:r>
          </a:p>
          <a:p>
            <a:pPr marL="228600" lvl="2" indent="-173038" eaLnBrk="1" hangingPunct="1">
              <a:lnSpc>
                <a:spcPct val="100000"/>
              </a:lnSpc>
              <a:spcBef>
                <a:spcPts val="1200"/>
              </a:spcBef>
              <a:buFont typeface="Lucida Sans" panose="020B0602030504020204" pitchFamily="34" charset="0"/>
              <a:buChar char="­"/>
              <a:defRPr/>
            </a:pPr>
            <a:r>
              <a:rPr lang="en-US" sz="1400" kern="0" dirty="0" smtClean="0">
                <a:solidFill>
                  <a:srgbClr val="000000"/>
                </a:solidFill>
                <a:latin typeface="Lucida Sans" panose="020B0602030504020204" pitchFamily="34" charset="0"/>
              </a:rPr>
              <a:t>Promote water conservation </a:t>
            </a:r>
          </a:p>
          <a:p>
            <a:pPr marL="228600" lvl="2" indent="-173038" eaLnBrk="1" hangingPunct="1">
              <a:lnSpc>
                <a:spcPct val="100000"/>
              </a:lnSpc>
              <a:spcBef>
                <a:spcPts val="1200"/>
              </a:spcBef>
              <a:buFont typeface="Lucida Sans" panose="020B0602030504020204" pitchFamily="34" charset="0"/>
              <a:buChar char="­"/>
              <a:defRPr/>
            </a:pPr>
            <a:r>
              <a:rPr lang="en-US" sz="1400" kern="0" dirty="0" smtClean="0">
                <a:solidFill>
                  <a:srgbClr val="000000"/>
                </a:solidFill>
                <a:latin typeface="Lucida Sans" panose="020B0602030504020204" pitchFamily="34" charset="0"/>
              </a:rPr>
              <a:t>Prepare for an uncertain water supply </a:t>
            </a:r>
          </a:p>
          <a:p>
            <a:pPr marL="457200" lvl="1" indent="-228600" eaLnBrk="1" hangingPunct="1">
              <a:lnSpc>
                <a:spcPct val="100000"/>
              </a:lnSpc>
              <a:spcBef>
                <a:spcPts val="600"/>
              </a:spcBef>
              <a:buFont typeface="Arial" panose="020B0604020202020204" pitchFamily="34" charset="0"/>
              <a:buChar char="•"/>
              <a:defRPr/>
            </a:pPr>
            <a:endParaRPr lang="en-US" sz="1400" kern="0" dirty="0" smtClean="0">
              <a:solidFill>
                <a:srgbClr val="000000"/>
              </a:solidFill>
              <a:latin typeface="Lucida Sans" panose="020B0602030504020204" pitchFamily="34" charset="0"/>
            </a:endParaRPr>
          </a:p>
          <a:p>
            <a:pPr marL="457200" lvl="1" indent="-228600" eaLnBrk="1" hangingPunct="1">
              <a:lnSpc>
                <a:spcPct val="100000"/>
              </a:lnSpc>
              <a:spcBef>
                <a:spcPts val="600"/>
              </a:spcBef>
              <a:buFont typeface="Arial" panose="020B0604020202020204" pitchFamily="34" charset="0"/>
              <a:buChar char="•"/>
              <a:defRPr/>
            </a:pPr>
            <a:endParaRPr lang="en-US" sz="1400" kern="0" dirty="0" smtClean="0">
              <a:solidFill>
                <a:srgbClr val="000000"/>
              </a:solidFill>
              <a:latin typeface="Lucida Sans" panose="020B0602030504020204" pitchFamily="34" charset="0"/>
            </a:endParaRPr>
          </a:p>
        </p:txBody>
      </p:sp>
      <p:sp>
        <p:nvSpPr>
          <p:cNvPr id="6" name="Title 6"/>
          <p:cNvSpPr>
            <a:spLocks noGrp="1"/>
          </p:cNvSpPr>
          <p:nvPr>
            <p:ph type="title"/>
          </p:nvPr>
        </p:nvSpPr>
        <p:spPr>
          <a:xfrm>
            <a:off x="304800" y="586820"/>
            <a:ext cx="7548425" cy="501175"/>
          </a:xfrm>
        </p:spPr>
        <p:txBody>
          <a:bodyPr>
            <a:noAutofit/>
          </a:bodyPr>
          <a:lstStyle/>
          <a:p>
            <a:r>
              <a:rPr lang="en-US" sz="3200" dirty="0" smtClean="0">
                <a:solidFill>
                  <a:schemeClr val="tx1"/>
                </a:solidFill>
                <a:latin typeface="Lucida Sans" panose="020B0602030504020204" pitchFamily="34" charset="0"/>
              </a:rPr>
              <a:t>Priorities</a:t>
            </a:r>
            <a:endParaRPr lang="en-US" sz="3200" dirty="0">
              <a:solidFill>
                <a:schemeClr val="tx1"/>
              </a:solidFill>
              <a:latin typeface="Lucida Sans" panose="020B0602030504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232420"/>
            <a:ext cx="5143500" cy="382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5257800"/>
            <a:ext cx="5029200" cy="664797"/>
          </a:xfrm>
          <a:prstGeom prst="rect">
            <a:avLst/>
          </a:prstGeom>
          <a:noFill/>
        </p:spPr>
        <p:txBody>
          <a:bodyPr wrap="square" lIns="0" tIns="0" rIns="0" bIns="0" rtlCol="0">
            <a:spAutoFit/>
          </a:bodyPr>
          <a:lstStyle/>
          <a:p>
            <a:pPr>
              <a:lnSpc>
                <a:spcPct val="120000"/>
              </a:lnSpc>
            </a:pPr>
            <a:r>
              <a:rPr lang="en-US" sz="1200" i="1" dirty="0" smtClean="0">
                <a:solidFill>
                  <a:schemeClr val="tx2"/>
                </a:solidFill>
                <a:latin typeface="Lucida Sans" panose="020B0602030504020204" pitchFamily="34" charset="0"/>
              </a:rPr>
              <a:t>The Concepts and Principles behind Bay Area Regional Reliability  are aligned with the California Water Plan and with the State’s Integrated Regional Water Management Program</a:t>
            </a:r>
            <a:endParaRPr lang="en-US" sz="1200" i="1" dirty="0">
              <a:solidFill>
                <a:schemeClr val="tx2"/>
              </a:solidFill>
              <a:latin typeface="Lucida Sans" panose="020B0602030504020204" pitchFamily="34" charset="0"/>
            </a:endParaRPr>
          </a:p>
        </p:txBody>
      </p:sp>
      <p:sp>
        <p:nvSpPr>
          <p:cNvPr id="9"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1012464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6</a:t>
            </a:fld>
            <a:endParaRPr sz="1100" dirty="0">
              <a:latin typeface="Lucida Sans"/>
              <a:cs typeface="Lucida Sans"/>
            </a:endParaRPr>
          </a:p>
        </p:txBody>
      </p:sp>
      <p:sp>
        <p:nvSpPr>
          <p:cNvPr id="4" name="Title 6"/>
          <p:cNvSpPr>
            <a:spLocks noGrp="1"/>
          </p:cNvSpPr>
          <p:nvPr>
            <p:ph type="title"/>
          </p:nvPr>
        </p:nvSpPr>
        <p:spPr>
          <a:xfrm>
            <a:off x="914400" y="609600"/>
            <a:ext cx="7624625" cy="501175"/>
          </a:xfrm>
        </p:spPr>
        <p:txBody>
          <a:bodyPr>
            <a:noAutofit/>
          </a:bodyPr>
          <a:lstStyle/>
          <a:p>
            <a:r>
              <a:rPr lang="en-US" sz="3200" dirty="0" smtClean="0">
                <a:solidFill>
                  <a:schemeClr val="tx1"/>
                </a:solidFill>
                <a:latin typeface="Lucida Sans" panose="020B0602030504020204" pitchFamily="34" charset="0"/>
              </a:rPr>
              <a:t>Framework</a:t>
            </a:r>
            <a:endParaRPr lang="en-US" sz="3200" dirty="0">
              <a:solidFill>
                <a:schemeClr val="tx1"/>
              </a:solidFill>
              <a:latin typeface="Lucida Sans" panose="020B0602030504020204"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5997"/>
          <a:stretch/>
        </p:blipFill>
        <p:spPr bwMode="auto">
          <a:xfrm>
            <a:off x="628650" y="1295400"/>
            <a:ext cx="8134350" cy="291136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572000"/>
            <a:ext cx="8610600" cy="701731"/>
          </a:xfrm>
          <a:prstGeom prst="rect">
            <a:avLst/>
          </a:prstGeom>
          <a:noFill/>
        </p:spPr>
        <p:txBody>
          <a:bodyPr wrap="square" lIns="0" tIns="0" rIns="0" bIns="0" rtlCol="0">
            <a:spAutoFit/>
          </a:bodyPr>
          <a:lstStyle/>
          <a:p>
            <a:pPr>
              <a:lnSpc>
                <a:spcPct val="120000"/>
              </a:lnSpc>
            </a:pPr>
            <a:r>
              <a:rPr lang="en-US" sz="1600" dirty="0" smtClean="0">
                <a:solidFill>
                  <a:schemeClr val="tx2"/>
                </a:solidFill>
                <a:latin typeface="Lucida Sans" panose="020B0602030504020204" pitchFamily="34" charset="0"/>
              </a:rPr>
              <a:t>Currently working on Drought Contingency Plan (DCP), which is an effort partially funded by the Bureau of Reclamation</a:t>
            </a:r>
          </a:p>
          <a:p>
            <a:pPr>
              <a:lnSpc>
                <a:spcPct val="120000"/>
              </a:lnSpc>
            </a:pPr>
            <a:endParaRPr lang="en-US" sz="600" dirty="0" smtClean="0">
              <a:solidFill>
                <a:schemeClr val="tx2"/>
              </a:solidFill>
              <a:latin typeface="Lucida Sans" panose="020B0602030504020204" pitchFamily="34" charset="0"/>
            </a:endParaRPr>
          </a:p>
        </p:txBody>
      </p:sp>
      <p:sp>
        <p:nvSpPr>
          <p:cNvPr id="9"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184914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7</a:t>
            </a:fld>
            <a:endParaRPr sz="1100" dirty="0">
              <a:latin typeface="Lucida Sans"/>
              <a:cs typeface="Lucida Sans"/>
            </a:endParaRPr>
          </a:p>
        </p:txBody>
      </p:sp>
      <p:sp>
        <p:nvSpPr>
          <p:cNvPr id="5" name="Title 6"/>
          <p:cNvSpPr>
            <a:spLocks noGrp="1"/>
          </p:cNvSpPr>
          <p:nvPr>
            <p:ph type="title"/>
          </p:nvPr>
        </p:nvSpPr>
        <p:spPr>
          <a:xfrm>
            <a:off x="457200" y="586820"/>
            <a:ext cx="8001000" cy="501175"/>
          </a:xfrm>
        </p:spPr>
        <p:txBody>
          <a:bodyPr>
            <a:noAutofit/>
          </a:bodyPr>
          <a:lstStyle/>
          <a:p>
            <a:r>
              <a:rPr lang="en-US" sz="3200" dirty="0" smtClean="0">
                <a:solidFill>
                  <a:schemeClr val="tx1"/>
                </a:solidFill>
                <a:latin typeface="Lucida Sans" panose="020B0602030504020204" pitchFamily="34" charset="0"/>
              </a:rPr>
              <a:t>Funding</a:t>
            </a:r>
            <a:endParaRPr lang="en-US" sz="3200" dirty="0">
              <a:solidFill>
                <a:schemeClr val="tx1"/>
              </a:solidFill>
              <a:latin typeface="Lucida Sans" panose="020B0602030504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03990483"/>
              </p:ext>
            </p:extLst>
          </p:nvPr>
        </p:nvGraphicFramePr>
        <p:xfrm>
          <a:off x="1447800" y="1371600"/>
          <a:ext cx="6096000" cy="2885440"/>
        </p:xfrm>
        <a:graphic>
          <a:graphicData uri="http://schemas.openxmlformats.org/drawingml/2006/table">
            <a:tbl>
              <a:tblPr firstRow="1" bandRow="1">
                <a:tableStyleId>{21E4AEA4-8DFA-4A89-87EB-49C32662AFE0}</a:tableStyleId>
              </a:tblPr>
              <a:tblGrid>
                <a:gridCol w="3048000"/>
                <a:gridCol w="3048000"/>
              </a:tblGrid>
              <a:tr h="370840">
                <a:tc>
                  <a:txBody>
                    <a:bodyPr/>
                    <a:lstStyle/>
                    <a:p>
                      <a:r>
                        <a:rPr lang="en-US" dirty="0" smtClean="0">
                          <a:latin typeface="Lucida Sans" panose="020B0602030504020204" pitchFamily="34" charset="0"/>
                        </a:rPr>
                        <a:t>Costs</a:t>
                      </a:r>
                      <a:endParaRPr lang="en-US" dirty="0">
                        <a:latin typeface="Lucida Sans" panose="020B0602030504020204" pitchFamily="34" charset="0"/>
                      </a:endParaRPr>
                    </a:p>
                  </a:txBody>
                  <a:tcPr/>
                </a:tc>
                <a:tc>
                  <a:txBody>
                    <a:bodyPr/>
                    <a:lstStyle/>
                    <a:p>
                      <a:r>
                        <a:rPr lang="en-US" dirty="0" smtClean="0">
                          <a:latin typeface="Lucida Sans" panose="020B0602030504020204" pitchFamily="34" charset="0"/>
                        </a:rPr>
                        <a:t>Funding</a:t>
                      </a:r>
                      <a:r>
                        <a:rPr lang="en-US" baseline="0" dirty="0" smtClean="0">
                          <a:latin typeface="Lucida Sans" panose="020B0602030504020204" pitchFamily="34" charset="0"/>
                        </a:rPr>
                        <a:t> Source</a:t>
                      </a:r>
                      <a:endParaRPr lang="en-US" dirty="0">
                        <a:latin typeface="Lucida Sans" panose="020B0602030504020204" pitchFamily="34" charset="0"/>
                      </a:endParaRPr>
                    </a:p>
                  </a:txBody>
                  <a:tcPr>
                    <a:solidFill>
                      <a:schemeClr val="accent4"/>
                    </a:solidFill>
                  </a:tcPr>
                </a:tc>
              </a:tr>
              <a:tr h="370840">
                <a:tc rowSpan="2">
                  <a:txBody>
                    <a:bodyPr/>
                    <a:lstStyle/>
                    <a:p>
                      <a:pPr algn="l"/>
                      <a:r>
                        <a:rPr lang="en-US" sz="1600" dirty="0" smtClean="0">
                          <a:latin typeface="Lucida Sans" panose="020B0602030504020204" pitchFamily="34" charset="0"/>
                        </a:rPr>
                        <a:t>Drought</a:t>
                      </a:r>
                      <a:r>
                        <a:rPr lang="en-US" sz="1600" baseline="0" dirty="0" smtClean="0">
                          <a:latin typeface="Lucida Sans" panose="020B0602030504020204" pitchFamily="34" charset="0"/>
                        </a:rPr>
                        <a:t> Contingency Plan</a:t>
                      </a:r>
                    </a:p>
                    <a:p>
                      <a:pPr algn="l"/>
                      <a:r>
                        <a:rPr lang="en-US" sz="1600" baseline="0" dirty="0" smtClean="0">
                          <a:latin typeface="Lucida Sans" panose="020B0602030504020204" pitchFamily="34" charset="0"/>
                        </a:rPr>
                        <a:t>$ 473,500</a:t>
                      </a:r>
                      <a:endParaRPr lang="en-US" sz="1600" dirty="0">
                        <a:latin typeface="Lucida Sans" panose="020B0602030504020204" pitchFamily="34" charset="0"/>
                      </a:endParaRPr>
                    </a:p>
                  </a:txBody>
                  <a:tcPr anchor="ctr">
                    <a:solidFill>
                      <a:schemeClr val="bg1">
                        <a:lumMod val="95000"/>
                      </a:schemeClr>
                    </a:solidFill>
                  </a:tcPr>
                </a:tc>
                <a:tc>
                  <a:txBody>
                    <a:bodyPr/>
                    <a:lstStyle/>
                    <a:p>
                      <a:r>
                        <a:rPr lang="en-US" sz="1600" dirty="0" smtClean="0">
                          <a:latin typeface="Lucida Sans" panose="020B0602030504020204" pitchFamily="34" charset="0"/>
                        </a:rPr>
                        <a:t>Grant</a:t>
                      </a:r>
                      <a:r>
                        <a:rPr lang="en-US" sz="1600" baseline="0" dirty="0" smtClean="0">
                          <a:latin typeface="Lucida Sans" panose="020B0602030504020204" pitchFamily="34" charset="0"/>
                        </a:rPr>
                        <a:t> (Bureau of Reclamation Water SMART) = $200,000</a:t>
                      </a:r>
                      <a:endParaRPr lang="en-US" sz="1600" dirty="0">
                        <a:latin typeface="Lucida Sans" panose="020B0602030504020204" pitchFamily="34" charset="0"/>
                      </a:endParaRPr>
                    </a:p>
                  </a:txBody>
                  <a:tcPr>
                    <a:solidFill>
                      <a:schemeClr val="bg1">
                        <a:lumMod val="95000"/>
                      </a:schemeClr>
                    </a:solidFill>
                  </a:tcPr>
                </a:tc>
              </a:tr>
              <a:tr h="370840">
                <a:tc vMerge="1">
                  <a:txBody>
                    <a:bodyPr/>
                    <a:lstStyle/>
                    <a:p>
                      <a:endParaRPr lang="en-US" dirty="0"/>
                    </a:p>
                  </a:txBody>
                  <a:tcPr/>
                </a:tc>
                <a:tc>
                  <a:txBody>
                    <a:bodyPr/>
                    <a:lstStyle/>
                    <a:p>
                      <a:r>
                        <a:rPr lang="en-US" sz="1600" dirty="0" smtClean="0">
                          <a:latin typeface="Lucida Sans" panose="020B0602030504020204" pitchFamily="34" charset="0"/>
                        </a:rPr>
                        <a:t>BARR</a:t>
                      </a:r>
                      <a:r>
                        <a:rPr lang="en-US" sz="1600" baseline="0" dirty="0" smtClean="0">
                          <a:latin typeface="Lucida Sans" panose="020B0602030504020204" pitchFamily="34" charset="0"/>
                        </a:rPr>
                        <a:t> Agencies = $273,500</a:t>
                      </a:r>
                      <a:endParaRPr lang="en-US" sz="1600" dirty="0">
                        <a:latin typeface="Lucida Sans" panose="020B0602030504020204" pitchFamily="34" charset="0"/>
                      </a:endParaRPr>
                    </a:p>
                  </a:txBody>
                  <a:tcPr>
                    <a:solidFill>
                      <a:schemeClr val="bg1">
                        <a:lumMod val="95000"/>
                      </a:schemeClr>
                    </a:solidFill>
                  </a:tcPr>
                </a:tc>
              </a:tr>
              <a:tr h="370840">
                <a:tc>
                  <a:txBody>
                    <a:bodyPr/>
                    <a:lstStyle/>
                    <a:p>
                      <a:pPr algn="l"/>
                      <a:r>
                        <a:rPr lang="en-US" sz="1600" dirty="0" smtClean="0">
                          <a:latin typeface="Lucida Sans" panose="020B0602030504020204" pitchFamily="34" charset="0"/>
                        </a:rPr>
                        <a:t>DCP Subtotal</a:t>
                      </a:r>
                      <a:endParaRPr lang="en-US" sz="1600" dirty="0">
                        <a:latin typeface="Lucida Sans" panose="020B0602030504020204" pitchFamily="34" charset="0"/>
                      </a:endParaRPr>
                    </a:p>
                  </a:txBody>
                  <a:tcPr anchor="ctr">
                    <a:solidFill>
                      <a:schemeClr val="bg1">
                        <a:lumMod val="85000"/>
                      </a:schemeClr>
                    </a:solidFill>
                  </a:tcPr>
                </a:tc>
                <a:tc>
                  <a:txBody>
                    <a:bodyPr/>
                    <a:lstStyle/>
                    <a:p>
                      <a:r>
                        <a:rPr lang="en-US" sz="1600" dirty="0" smtClean="0">
                          <a:latin typeface="Lucida Sans" panose="020B0602030504020204" pitchFamily="34" charset="0"/>
                        </a:rPr>
                        <a:t>$473,500</a:t>
                      </a:r>
                      <a:endParaRPr lang="en-US" sz="1600" dirty="0">
                        <a:latin typeface="Lucida Sans" panose="020B0602030504020204" pitchFamily="34" charset="0"/>
                      </a:endParaRPr>
                    </a:p>
                  </a:txBody>
                  <a:tcPr>
                    <a:solidFill>
                      <a:schemeClr val="bg1">
                        <a:lumMod val="85000"/>
                      </a:schemeClr>
                    </a:solidFill>
                  </a:tcPr>
                </a:tc>
              </a:tr>
              <a:tr h="370840">
                <a:tc>
                  <a:txBody>
                    <a:bodyPr/>
                    <a:lstStyle/>
                    <a:p>
                      <a:r>
                        <a:rPr lang="en-US" sz="1600" dirty="0" smtClean="0">
                          <a:latin typeface="Lucida Sans" panose="020B0602030504020204" pitchFamily="34" charset="0"/>
                        </a:rPr>
                        <a:t>Available for Future</a:t>
                      </a:r>
                      <a:r>
                        <a:rPr lang="en-US" sz="1600" baseline="0" dirty="0" smtClean="0">
                          <a:latin typeface="Lucida Sans" panose="020B0602030504020204" pitchFamily="34" charset="0"/>
                        </a:rPr>
                        <a:t> Work</a:t>
                      </a:r>
                      <a:r>
                        <a:rPr lang="en-US" sz="1600" baseline="30000" dirty="0" smtClean="0">
                          <a:latin typeface="Lucida Sans" panose="020B0602030504020204" pitchFamily="34" charset="0"/>
                        </a:rPr>
                        <a:t>1</a:t>
                      </a:r>
                      <a:r>
                        <a:rPr lang="en-US" sz="1600" baseline="0" dirty="0" smtClean="0">
                          <a:latin typeface="Lucida Sans" panose="020B0602030504020204" pitchFamily="34" charset="0"/>
                        </a:rPr>
                        <a:t> = $ 126,500</a:t>
                      </a:r>
                      <a:endParaRPr lang="en-US" sz="1600" dirty="0">
                        <a:latin typeface="Lucida Sans" panose="020B0602030504020204" pitchFamily="34" charset="0"/>
                      </a:endParaRPr>
                    </a:p>
                  </a:txBody>
                  <a:tcPr>
                    <a:solidFill>
                      <a:schemeClr val="bg1">
                        <a:lumMod val="95000"/>
                      </a:schemeClr>
                    </a:solidFill>
                  </a:tcPr>
                </a:tc>
                <a:tc>
                  <a:txBody>
                    <a:bodyPr/>
                    <a:lstStyle/>
                    <a:p>
                      <a:r>
                        <a:rPr lang="en-US" sz="1600" dirty="0" smtClean="0">
                          <a:latin typeface="Lucida Sans" panose="020B0602030504020204" pitchFamily="34" charset="0"/>
                        </a:rPr>
                        <a:t>BARR Agencies = $126,500</a:t>
                      </a:r>
                      <a:endParaRPr lang="en-US" sz="1600" dirty="0">
                        <a:latin typeface="Lucida Sans" panose="020B0602030504020204" pitchFamily="34" charset="0"/>
                      </a:endParaRPr>
                    </a:p>
                  </a:txBody>
                  <a:tcPr>
                    <a:solidFill>
                      <a:schemeClr val="bg1">
                        <a:lumMod val="95000"/>
                      </a:schemeClr>
                    </a:solidFill>
                  </a:tcPr>
                </a:tc>
              </a:tr>
              <a:tr h="370840">
                <a:tc>
                  <a:txBody>
                    <a:bodyPr/>
                    <a:lstStyle/>
                    <a:p>
                      <a:r>
                        <a:rPr lang="en-US" sz="1600" dirty="0" smtClean="0">
                          <a:latin typeface="Lucida Sans" panose="020B0602030504020204" pitchFamily="34" charset="0"/>
                        </a:rPr>
                        <a:t>Total =</a:t>
                      </a:r>
                      <a:r>
                        <a:rPr lang="en-US" sz="1600" baseline="0" dirty="0" smtClean="0">
                          <a:latin typeface="Lucida Sans" panose="020B0602030504020204" pitchFamily="34" charset="0"/>
                        </a:rPr>
                        <a:t> $600,000</a:t>
                      </a:r>
                      <a:endParaRPr lang="en-US" sz="1600" dirty="0">
                        <a:latin typeface="Lucida Sans" panose="020B0602030504020204" pitchFamily="34" charset="0"/>
                      </a:endParaRPr>
                    </a:p>
                  </a:txBody>
                  <a:tcPr>
                    <a:solidFill>
                      <a:schemeClr val="bg1">
                        <a:lumMod val="65000"/>
                      </a:schemeClr>
                    </a:solidFill>
                  </a:tcPr>
                </a:tc>
                <a:tc>
                  <a:txBody>
                    <a:bodyPr/>
                    <a:lstStyle/>
                    <a:p>
                      <a:r>
                        <a:rPr lang="en-US" sz="1600" dirty="0" smtClean="0">
                          <a:latin typeface="Lucida Sans" panose="020B0602030504020204" pitchFamily="34" charset="0"/>
                        </a:rPr>
                        <a:t>Total = $600,000</a:t>
                      </a:r>
                      <a:endParaRPr lang="en-US" sz="1600" dirty="0">
                        <a:latin typeface="Lucida Sans" panose="020B0602030504020204" pitchFamily="34" charset="0"/>
                      </a:endParaRPr>
                    </a:p>
                  </a:txBody>
                  <a:tcPr>
                    <a:solidFill>
                      <a:schemeClr val="bg1">
                        <a:lumMod val="65000"/>
                      </a:schemeClr>
                    </a:solidFill>
                  </a:tcPr>
                </a:tc>
              </a:tr>
            </a:tbl>
          </a:graphicData>
        </a:graphic>
      </p:graphicFrame>
      <p:sp>
        <p:nvSpPr>
          <p:cNvPr id="3" name="TextBox 2"/>
          <p:cNvSpPr txBox="1"/>
          <p:nvPr/>
        </p:nvSpPr>
        <p:spPr>
          <a:xfrm>
            <a:off x="762000" y="4410670"/>
            <a:ext cx="7315200" cy="701731"/>
          </a:xfrm>
          <a:prstGeom prst="rect">
            <a:avLst/>
          </a:prstGeom>
          <a:noFill/>
        </p:spPr>
        <p:txBody>
          <a:bodyPr wrap="square" lIns="0" tIns="0" rIns="0" bIns="0" rtlCol="0">
            <a:spAutoFit/>
          </a:bodyPr>
          <a:lstStyle/>
          <a:p>
            <a:pPr>
              <a:lnSpc>
                <a:spcPct val="120000"/>
              </a:lnSpc>
            </a:pPr>
            <a:r>
              <a:rPr lang="en-US" sz="1400" dirty="0" smtClean="0">
                <a:solidFill>
                  <a:schemeClr val="tx2"/>
                </a:solidFill>
                <a:latin typeface="Lucida Sans" panose="020B0602030504020204" pitchFamily="34" charset="0"/>
              </a:rPr>
              <a:t>Notes:</a:t>
            </a:r>
          </a:p>
          <a:p>
            <a:pPr marL="174625" indent="-174625">
              <a:lnSpc>
                <a:spcPct val="120000"/>
              </a:lnSpc>
            </a:pPr>
            <a:r>
              <a:rPr lang="en-US" sz="1200" dirty="0" smtClean="0">
                <a:solidFill>
                  <a:schemeClr val="tx2"/>
                </a:solidFill>
                <a:latin typeface="Lucida Sans" panose="020B0602030504020204" pitchFamily="34" charset="0"/>
              </a:rPr>
              <a:t>1. Additional grants or agency contributions beyond $126,500 currently committed may be used to expand the future work.</a:t>
            </a:r>
            <a:endParaRPr lang="en-US" sz="1200" dirty="0">
              <a:solidFill>
                <a:schemeClr val="tx2"/>
              </a:solidFill>
              <a:latin typeface="Lucida Sans" panose="020B0602030504020204" pitchFamily="34" charset="0"/>
            </a:endParaRPr>
          </a:p>
        </p:txBody>
      </p:sp>
      <p:sp>
        <p:nvSpPr>
          <p:cNvPr id="9"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2281449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327232"/>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nSpc>
                <a:spcPct val="90000"/>
              </a:lnSpc>
              <a:spcBef>
                <a:spcPct val="20000"/>
              </a:spcBef>
              <a:buClr>
                <a:srgbClr val="25C5F7"/>
              </a:buClr>
              <a:buSzPct val="65000"/>
              <a:buFont typeface="Wingdings" pitchFamily="2" charset="2"/>
              <a:buChar char="n"/>
              <a:defRPr/>
            </a:pPr>
            <a:endParaRPr lang="en-US" sz="2800" dirty="0">
              <a:solidFill>
                <a:srgbClr val="FFFF99"/>
              </a:solidFill>
              <a:effectLst>
                <a:outerShdw blurRad="38100" dist="38100" dir="2700000" algn="tl">
                  <a:srgbClr val="000000"/>
                </a:outerShdw>
              </a:effectLst>
              <a:latin typeface="+mn-lt"/>
            </a:endParaRPr>
          </a:p>
          <a:p>
            <a:pPr lvl="1">
              <a:lnSpc>
                <a:spcPct val="90000"/>
              </a:lnSpc>
              <a:spcBef>
                <a:spcPct val="20000"/>
              </a:spcBef>
              <a:buClr>
                <a:srgbClr val="25C5F7"/>
              </a:buClr>
              <a:buSzPct val="65000"/>
              <a:defRPr/>
            </a:pPr>
            <a:endParaRPr lang="en-US" sz="2800" dirty="0">
              <a:solidFill>
                <a:srgbClr val="FFFF99"/>
              </a:solidFill>
              <a:effectLst>
                <a:outerShdw blurRad="38100" dist="38100" dir="2700000" algn="tl">
                  <a:srgbClr val="000000"/>
                </a:outerShdw>
              </a:effectLst>
            </a:endParaRPr>
          </a:p>
        </p:txBody>
      </p:sp>
      <p:sp>
        <p:nvSpPr>
          <p:cNvPr id="12" name="object 7"/>
          <p:cNvSpPr txBox="1">
            <a:spLocks noGrp="1"/>
          </p:cNvSpPr>
          <p:nvPr>
            <p:ph type="sldNum" sz="quarter" idx="4294967295"/>
          </p:nvPr>
        </p:nvSpPr>
        <p:spPr>
          <a:xfrm>
            <a:off x="8534400" y="6553200"/>
            <a:ext cx="410464" cy="169277"/>
          </a:xfrm>
          <a:prstGeom prst="rect">
            <a:avLst/>
          </a:prstGeom>
        </p:spPr>
        <p:txBody>
          <a:bodyPr vert="horz" wrap="square" lIns="0" tIns="0" rIns="0" bIns="0" rtlCol="0">
            <a:spAutoFit/>
          </a:bodyPr>
          <a:lstStyle/>
          <a:p>
            <a:pPr marL="25400">
              <a:lnSpc>
                <a:spcPct val="100000"/>
              </a:lnSpc>
            </a:pPr>
            <a:fld id="{81D60167-4931-47E6-BA6A-407CBD079E47}" type="slidenum">
              <a:rPr sz="1100" spc="-10" dirty="0">
                <a:solidFill>
                  <a:srgbClr val="292929"/>
                </a:solidFill>
                <a:latin typeface="Lucida Sans"/>
                <a:cs typeface="Lucida Sans"/>
              </a:rPr>
              <a:t>8</a:t>
            </a:fld>
            <a:endParaRPr sz="1100" dirty="0">
              <a:latin typeface="Lucida Sans"/>
              <a:cs typeface="Lucida Sans"/>
            </a:endParaRPr>
          </a:p>
        </p:txBody>
      </p:sp>
      <p:sp>
        <p:nvSpPr>
          <p:cNvPr id="4" name="Title 6"/>
          <p:cNvSpPr>
            <a:spLocks noGrp="1"/>
          </p:cNvSpPr>
          <p:nvPr>
            <p:ph type="title"/>
          </p:nvPr>
        </p:nvSpPr>
        <p:spPr>
          <a:xfrm>
            <a:off x="228600" y="641825"/>
            <a:ext cx="8763000" cy="501175"/>
          </a:xfrm>
        </p:spPr>
        <p:txBody>
          <a:bodyPr>
            <a:noAutofit/>
          </a:bodyPr>
          <a:lstStyle/>
          <a:p>
            <a:pPr algn="ctr"/>
            <a:r>
              <a:rPr lang="en-US" sz="3200" dirty="0" smtClean="0">
                <a:solidFill>
                  <a:schemeClr val="tx1"/>
                </a:solidFill>
                <a:latin typeface="Lucida Sans" panose="020B0602030504020204" pitchFamily="34" charset="0"/>
              </a:rPr>
              <a:t>Stakeholder Representation </a:t>
            </a:r>
            <a:br>
              <a:rPr lang="en-US" sz="3200" dirty="0" smtClean="0">
                <a:solidFill>
                  <a:schemeClr val="tx1"/>
                </a:solidFill>
                <a:latin typeface="Lucida Sans" panose="020B0602030504020204" pitchFamily="34" charset="0"/>
              </a:rPr>
            </a:br>
            <a:r>
              <a:rPr lang="en-US" sz="3200" dirty="0" smtClean="0">
                <a:solidFill>
                  <a:schemeClr val="tx1"/>
                </a:solidFill>
                <a:latin typeface="Lucida Sans" panose="020B0602030504020204" pitchFamily="34" charset="0"/>
              </a:rPr>
              <a:t>(Advisory Group)</a:t>
            </a:r>
            <a:endParaRPr lang="en-US" sz="3200" dirty="0">
              <a:solidFill>
                <a:schemeClr val="tx1"/>
              </a:solidFill>
              <a:latin typeface="Lucida Sans" panose="020B0602030504020204" pitchFamily="34" charset="0"/>
            </a:endParaRPr>
          </a:p>
        </p:txBody>
      </p:sp>
      <p:sp>
        <p:nvSpPr>
          <p:cNvPr id="9" name="TextBox 8"/>
          <p:cNvSpPr txBox="1"/>
          <p:nvPr/>
        </p:nvSpPr>
        <p:spPr>
          <a:xfrm>
            <a:off x="838200" y="5724706"/>
            <a:ext cx="8001000" cy="498598"/>
          </a:xfrm>
          <a:prstGeom prst="rect">
            <a:avLst/>
          </a:prstGeom>
          <a:noFill/>
        </p:spPr>
        <p:txBody>
          <a:bodyPr wrap="square" lIns="0" tIns="0" rIns="0" bIns="0" rtlCol="0">
            <a:spAutoFit/>
          </a:bodyPr>
          <a:lstStyle/>
          <a:p>
            <a:pPr marL="171450" indent="-171450">
              <a:lnSpc>
                <a:spcPct val="120000"/>
              </a:lnSpc>
              <a:buFont typeface="Lucida Sans" panose="020B0602030504020204" pitchFamily="34" charset="0"/>
              <a:buChar char="–"/>
            </a:pPr>
            <a:r>
              <a:rPr lang="en-US" sz="1200" dirty="0" smtClean="0">
                <a:solidFill>
                  <a:schemeClr val="tx2"/>
                </a:solidFill>
                <a:latin typeface="Lucida Sans" panose="020B0602030504020204" pitchFamily="34" charset="0"/>
              </a:rPr>
              <a:t>Advisory Group providing input on </a:t>
            </a:r>
            <a:r>
              <a:rPr lang="en-US" sz="1200" dirty="0">
                <a:solidFill>
                  <a:schemeClr val="tx2"/>
                </a:solidFill>
                <a:latin typeface="Lucida Sans" panose="020B0602030504020204" pitchFamily="34" charset="0"/>
              </a:rPr>
              <a:t>s</a:t>
            </a:r>
            <a:r>
              <a:rPr lang="en-US" sz="1200" dirty="0" smtClean="0">
                <a:solidFill>
                  <a:schemeClr val="tx2"/>
                </a:solidFill>
                <a:latin typeface="Lucida Sans" panose="020B0602030504020204" pitchFamily="34" charset="0"/>
              </a:rPr>
              <a:t>trategies and work products</a:t>
            </a:r>
          </a:p>
          <a:p>
            <a:pPr marL="171450" indent="-171450">
              <a:lnSpc>
                <a:spcPct val="120000"/>
              </a:lnSpc>
              <a:buFont typeface="Lucida Sans" panose="020B0602030504020204" pitchFamily="34" charset="0"/>
              <a:buChar char="–"/>
            </a:pPr>
            <a:endParaRPr lang="en-US" sz="300" dirty="0" smtClean="0">
              <a:solidFill>
                <a:schemeClr val="tx2"/>
              </a:solidFill>
              <a:latin typeface="Lucida Sans" panose="020B0602030504020204" pitchFamily="34" charset="0"/>
            </a:endParaRPr>
          </a:p>
          <a:p>
            <a:pPr marL="171450" indent="-171450">
              <a:lnSpc>
                <a:spcPct val="120000"/>
              </a:lnSpc>
              <a:buFont typeface="Lucida Sans" panose="020B0602030504020204" pitchFamily="34" charset="0"/>
              <a:buChar char="–"/>
            </a:pPr>
            <a:r>
              <a:rPr lang="en-US" sz="1200" dirty="0" smtClean="0">
                <a:solidFill>
                  <a:schemeClr val="tx2"/>
                </a:solidFill>
                <a:latin typeface="Lucida Sans" panose="020B0602030504020204" pitchFamily="34" charset="0"/>
              </a:rPr>
              <a:t>3 meetings being held to support decision making</a:t>
            </a:r>
            <a:endParaRPr lang="en-US" sz="1200" dirty="0">
              <a:solidFill>
                <a:schemeClr val="tx2"/>
              </a:solidFill>
              <a:latin typeface="Lucida Sans" panose="020B0602030504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374136876"/>
              </p:ext>
            </p:extLst>
          </p:nvPr>
        </p:nvGraphicFramePr>
        <p:xfrm>
          <a:off x="838200" y="1227787"/>
          <a:ext cx="7391400" cy="45529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1066499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96837" y="587375"/>
            <a:ext cx="8361363" cy="500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Lucida Sans" panose="020B0602030504020204" pitchFamily="34" charset="0"/>
              </a:rPr>
              <a:t>Leverage Existing Facilities</a:t>
            </a:r>
            <a:endParaRPr lang="en-US" sz="3200" dirty="0">
              <a:latin typeface="Lucida Sans" panose="020B0602030504020204" pitchFamily="34" charset="0"/>
            </a:endParaRPr>
          </a:p>
        </p:txBody>
      </p:sp>
      <p:sp>
        <p:nvSpPr>
          <p:cNvPr id="8" name="Slide Number Placeholder 7"/>
          <p:cNvSpPr>
            <a:spLocks noGrp="1"/>
          </p:cNvSpPr>
          <p:nvPr>
            <p:ph type="sldNum" sz="quarter" idx="4294967295"/>
          </p:nvPr>
        </p:nvSpPr>
        <p:spPr>
          <a:xfrm>
            <a:off x="8515095" y="6520688"/>
            <a:ext cx="410464" cy="200055"/>
          </a:xfrm>
          <a:prstGeom prst="rect">
            <a:avLst/>
          </a:prstGeom>
        </p:spPr>
        <p:txBody>
          <a:bodyPr/>
          <a:lstStyle/>
          <a:p>
            <a:pPr marL="25400">
              <a:lnSpc>
                <a:spcPct val="100000"/>
              </a:lnSpc>
            </a:pPr>
            <a:fld id="{7EB4EAC5-F7FE-44C7-8136-AC9F2702735F}" type="slidenum">
              <a:rPr lang="en-US" sz="1100" smtClean="0">
                <a:latin typeface="Lucida Sans"/>
                <a:cs typeface="Lucida Sans"/>
              </a:rPr>
              <a:t>9</a:t>
            </a:fld>
            <a:endParaRPr lang="en-US" sz="1100" dirty="0">
              <a:latin typeface="Lucida Sans"/>
              <a:cs typeface="Lucida Sans"/>
            </a:endParaRPr>
          </a:p>
        </p:txBody>
      </p:sp>
      <p:sp>
        <p:nvSpPr>
          <p:cNvPr id="10" name="Content Placeholder 9"/>
          <p:cNvSpPr txBox="1">
            <a:spLocks/>
          </p:cNvSpPr>
          <p:nvPr/>
        </p:nvSpPr>
        <p:spPr>
          <a:xfrm>
            <a:off x="152400" y="1377297"/>
            <a:ext cx="2667000" cy="4267200"/>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342900" indent="-342900">
              <a:spcBef>
                <a:spcPts val="0"/>
              </a:spcBef>
              <a:spcAft>
                <a:spcPts val="0"/>
              </a:spcAft>
              <a:buFont typeface="+mj-lt"/>
              <a:buAutoNum type="arabicPeriod"/>
            </a:pPr>
            <a:r>
              <a:rPr lang="en-US" sz="1200" dirty="0" smtClean="0">
                <a:solidFill>
                  <a:schemeClr val="tx1"/>
                </a:solidFill>
                <a:latin typeface="Lucida Sans" panose="020B0602030504020204" pitchFamily="34" charset="0"/>
              </a:rPr>
              <a:t>CCWD/EBMUD Interties (multiple)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EBMUD/SFPUC Intertie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SCVWD/SFPUC Intertie</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Los Vaqueros Reservoir</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Freeport Intake (not shown on map)</a:t>
            </a:r>
          </a:p>
          <a:p>
            <a:pPr marL="342900" indent="-342900">
              <a:spcBef>
                <a:spcPts val="300"/>
              </a:spcBef>
              <a:spcAft>
                <a:spcPts val="0"/>
              </a:spcAft>
              <a:buFont typeface="+mj-lt"/>
              <a:buAutoNum type="arabicPeriod"/>
            </a:pPr>
            <a:r>
              <a:rPr lang="en-US" sz="1200" dirty="0" smtClean="0">
                <a:solidFill>
                  <a:schemeClr val="tx1"/>
                </a:solidFill>
                <a:latin typeface="Lucida Sans" panose="020B0602030504020204" pitchFamily="34" charset="0"/>
              </a:rPr>
              <a:t>Other existing intakes, storage, conveyance, and treatment plants (not </a:t>
            </a:r>
            <a:r>
              <a:rPr lang="en-US" sz="1200" smtClean="0">
                <a:solidFill>
                  <a:schemeClr val="tx1"/>
                </a:solidFill>
                <a:latin typeface="Lucida Sans" panose="020B0602030504020204" pitchFamily="34" charset="0"/>
              </a:rPr>
              <a:t>individually numbered </a:t>
            </a:r>
            <a:r>
              <a:rPr lang="en-US" sz="1200" dirty="0" smtClean="0">
                <a:solidFill>
                  <a:schemeClr val="tx1"/>
                </a:solidFill>
                <a:latin typeface="Lucida Sans" panose="020B0602030504020204" pitchFamily="34" charset="0"/>
              </a:rPr>
              <a:t>on map)</a:t>
            </a:r>
          </a:p>
          <a:p>
            <a:pPr marL="285750" indent="-285750">
              <a:spcBef>
                <a:spcPts val="0"/>
              </a:spcBef>
              <a:spcAft>
                <a:spcPts val="0"/>
              </a:spcAft>
            </a:pPr>
            <a:endParaRPr lang="en-US" dirty="0" smtClean="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017" t="41502" r="29847" b="18463"/>
          <a:stretch/>
        </p:blipFill>
        <p:spPr>
          <a:xfrm>
            <a:off x="2971800" y="1371600"/>
            <a:ext cx="5638800" cy="4627236"/>
          </a:xfrm>
          <a:prstGeom prst="rect">
            <a:avLst/>
          </a:prstGeom>
        </p:spPr>
      </p:pic>
      <p:sp>
        <p:nvSpPr>
          <p:cNvPr id="2" name="5-Point Star 1"/>
          <p:cNvSpPr/>
          <p:nvPr/>
        </p:nvSpPr>
        <p:spPr>
          <a:xfrm>
            <a:off x="5190858" y="1981200"/>
            <a:ext cx="457200" cy="381000"/>
          </a:xfrm>
          <a:prstGeom prst="star5">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rgbClr val="FF0000"/>
              </a:solidFill>
              <a:latin typeface="Franklin Gothic Demi Cond" panose="020B0706030402020204" pitchFamily="34" charset="0"/>
            </a:endParaRPr>
          </a:p>
        </p:txBody>
      </p:sp>
      <p:sp>
        <p:nvSpPr>
          <p:cNvPr id="13" name="5-Point Star 12"/>
          <p:cNvSpPr/>
          <p:nvPr/>
        </p:nvSpPr>
        <p:spPr>
          <a:xfrm>
            <a:off x="6590944" y="2057400"/>
            <a:ext cx="457200" cy="381000"/>
          </a:xfrm>
          <a:prstGeom prst="star5">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rgbClr val="FF0000"/>
              </a:solidFill>
              <a:latin typeface="Franklin Gothic Demi Cond" panose="020B0706030402020204" pitchFamily="34" charset="0"/>
            </a:endParaRPr>
          </a:p>
        </p:txBody>
      </p:sp>
      <p:sp>
        <p:nvSpPr>
          <p:cNvPr id="14" name="5-Point Star 13"/>
          <p:cNvSpPr/>
          <p:nvPr/>
        </p:nvSpPr>
        <p:spPr>
          <a:xfrm>
            <a:off x="5883067" y="4876800"/>
            <a:ext cx="457200" cy="381000"/>
          </a:xfrm>
          <a:prstGeom prst="star5">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rgbClr val="FF0000"/>
              </a:solidFill>
              <a:latin typeface="Franklin Gothic Demi Cond" panose="020B0706030402020204" pitchFamily="34" charset="0"/>
            </a:endParaRPr>
          </a:p>
        </p:txBody>
      </p:sp>
      <p:sp>
        <p:nvSpPr>
          <p:cNvPr id="15" name="5-Point Star 14"/>
          <p:cNvSpPr/>
          <p:nvPr/>
        </p:nvSpPr>
        <p:spPr>
          <a:xfrm>
            <a:off x="4995729" y="3352800"/>
            <a:ext cx="457200" cy="381000"/>
          </a:xfrm>
          <a:prstGeom prst="star5">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rgbClr val="FF0000"/>
              </a:solidFill>
              <a:latin typeface="Franklin Gothic Demi Cond" panose="020B0706030402020204" pitchFamily="34" charset="0"/>
            </a:endParaRPr>
          </a:p>
        </p:txBody>
      </p:sp>
      <p:sp>
        <p:nvSpPr>
          <p:cNvPr id="16" name="5-Point Star 15"/>
          <p:cNvSpPr/>
          <p:nvPr/>
        </p:nvSpPr>
        <p:spPr>
          <a:xfrm>
            <a:off x="6379436" y="2590800"/>
            <a:ext cx="457200" cy="381000"/>
          </a:xfrm>
          <a:prstGeom prst="star5">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rgbClr val="FF0000"/>
              </a:solidFill>
              <a:latin typeface="Franklin Gothic Demi Cond" panose="020B0706030402020204" pitchFamily="34" charset="0"/>
            </a:endParaRPr>
          </a:p>
        </p:txBody>
      </p:sp>
      <p:sp>
        <p:nvSpPr>
          <p:cNvPr id="3" name="TextBox 2"/>
          <p:cNvSpPr txBox="1"/>
          <p:nvPr/>
        </p:nvSpPr>
        <p:spPr>
          <a:xfrm>
            <a:off x="5358924" y="2071825"/>
            <a:ext cx="347529" cy="258532"/>
          </a:xfrm>
          <a:prstGeom prst="rect">
            <a:avLst/>
          </a:prstGeom>
          <a:noFill/>
        </p:spPr>
        <p:txBody>
          <a:bodyPr wrap="square" lIns="0" tIns="0" rIns="0" bIns="0" rtlCol="0">
            <a:spAutoFit/>
          </a:bodyPr>
          <a:lstStyle/>
          <a:p>
            <a:pPr>
              <a:lnSpc>
                <a:spcPct val="120000"/>
              </a:lnSpc>
            </a:pPr>
            <a:r>
              <a:rPr lang="en-US" sz="1400" b="1" dirty="0" smtClean="0">
                <a:solidFill>
                  <a:schemeClr val="bg1"/>
                </a:solidFill>
              </a:rPr>
              <a:t>1</a:t>
            </a:r>
            <a:endParaRPr lang="en-US" sz="1400" b="1" dirty="0">
              <a:solidFill>
                <a:schemeClr val="bg1"/>
              </a:solidFill>
            </a:endParaRPr>
          </a:p>
        </p:txBody>
      </p:sp>
      <p:sp>
        <p:nvSpPr>
          <p:cNvPr id="18" name="TextBox 17"/>
          <p:cNvSpPr txBox="1"/>
          <p:nvPr/>
        </p:nvSpPr>
        <p:spPr>
          <a:xfrm>
            <a:off x="5173054" y="3427484"/>
            <a:ext cx="347529" cy="258532"/>
          </a:xfrm>
          <a:prstGeom prst="rect">
            <a:avLst/>
          </a:prstGeom>
          <a:noFill/>
        </p:spPr>
        <p:txBody>
          <a:bodyPr wrap="square" lIns="0" tIns="0" rIns="0" bIns="0" rtlCol="0">
            <a:spAutoFit/>
          </a:bodyPr>
          <a:lstStyle/>
          <a:p>
            <a:pPr>
              <a:lnSpc>
                <a:spcPct val="120000"/>
              </a:lnSpc>
            </a:pPr>
            <a:r>
              <a:rPr lang="en-US" sz="1400" b="1" dirty="0">
                <a:solidFill>
                  <a:schemeClr val="bg1"/>
                </a:solidFill>
              </a:rPr>
              <a:t>2</a:t>
            </a:r>
          </a:p>
        </p:txBody>
      </p:sp>
      <p:sp>
        <p:nvSpPr>
          <p:cNvPr id="19" name="TextBox 18"/>
          <p:cNvSpPr txBox="1"/>
          <p:nvPr/>
        </p:nvSpPr>
        <p:spPr>
          <a:xfrm>
            <a:off x="6747616" y="2138765"/>
            <a:ext cx="347529" cy="258532"/>
          </a:xfrm>
          <a:prstGeom prst="rect">
            <a:avLst/>
          </a:prstGeom>
          <a:noFill/>
        </p:spPr>
        <p:txBody>
          <a:bodyPr wrap="square" lIns="0" tIns="0" rIns="0" bIns="0" rtlCol="0">
            <a:spAutoFit/>
          </a:bodyPr>
          <a:lstStyle/>
          <a:p>
            <a:pPr>
              <a:lnSpc>
                <a:spcPct val="120000"/>
              </a:lnSpc>
            </a:pPr>
            <a:r>
              <a:rPr lang="en-US" sz="1400" b="1" dirty="0" smtClean="0">
                <a:solidFill>
                  <a:schemeClr val="bg1"/>
                </a:solidFill>
              </a:rPr>
              <a:t>1</a:t>
            </a:r>
            <a:endParaRPr lang="en-US" sz="1400" b="1" dirty="0">
              <a:solidFill>
                <a:schemeClr val="bg1"/>
              </a:solidFill>
            </a:endParaRPr>
          </a:p>
        </p:txBody>
      </p:sp>
      <p:sp>
        <p:nvSpPr>
          <p:cNvPr id="20" name="TextBox 19"/>
          <p:cNvSpPr txBox="1"/>
          <p:nvPr/>
        </p:nvSpPr>
        <p:spPr>
          <a:xfrm>
            <a:off x="6544655" y="2677499"/>
            <a:ext cx="347529" cy="258532"/>
          </a:xfrm>
          <a:prstGeom prst="rect">
            <a:avLst/>
          </a:prstGeom>
          <a:noFill/>
        </p:spPr>
        <p:txBody>
          <a:bodyPr wrap="square" lIns="0" tIns="0" rIns="0" bIns="0" rtlCol="0">
            <a:spAutoFit/>
          </a:bodyPr>
          <a:lstStyle/>
          <a:p>
            <a:pPr>
              <a:lnSpc>
                <a:spcPct val="120000"/>
              </a:lnSpc>
            </a:pPr>
            <a:r>
              <a:rPr lang="en-US" sz="1400" b="1" dirty="0">
                <a:solidFill>
                  <a:schemeClr val="bg1"/>
                </a:solidFill>
              </a:rPr>
              <a:t>4</a:t>
            </a:r>
          </a:p>
        </p:txBody>
      </p:sp>
      <p:sp>
        <p:nvSpPr>
          <p:cNvPr id="21" name="TextBox 20"/>
          <p:cNvSpPr txBox="1"/>
          <p:nvPr/>
        </p:nvSpPr>
        <p:spPr>
          <a:xfrm>
            <a:off x="6061817" y="4963499"/>
            <a:ext cx="347529" cy="258532"/>
          </a:xfrm>
          <a:prstGeom prst="rect">
            <a:avLst/>
          </a:prstGeom>
          <a:noFill/>
        </p:spPr>
        <p:txBody>
          <a:bodyPr wrap="square" lIns="0" tIns="0" rIns="0" bIns="0" rtlCol="0">
            <a:spAutoFit/>
          </a:bodyPr>
          <a:lstStyle/>
          <a:p>
            <a:pPr>
              <a:lnSpc>
                <a:spcPct val="120000"/>
              </a:lnSpc>
            </a:pPr>
            <a:r>
              <a:rPr lang="en-US" sz="1400" b="1" dirty="0" smtClean="0">
                <a:solidFill>
                  <a:schemeClr val="bg1"/>
                </a:solidFill>
              </a:rPr>
              <a:t>3</a:t>
            </a:r>
            <a:endParaRPr lang="en-US" sz="1400" b="1" dirty="0">
              <a:solidFill>
                <a:schemeClr val="bg1"/>
              </a:solidFill>
            </a:endParaRPr>
          </a:p>
        </p:txBody>
      </p:sp>
      <p:sp>
        <p:nvSpPr>
          <p:cNvPr id="22" name="5-Point Star 21"/>
          <p:cNvSpPr/>
          <p:nvPr/>
        </p:nvSpPr>
        <p:spPr>
          <a:xfrm>
            <a:off x="6328875" y="1870816"/>
            <a:ext cx="457200" cy="381000"/>
          </a:xfrm>
          <a:prstGeom prst="star5">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smtClean="0">
              <a:solidFill>
                <a:srgbClr val="FF0000"/>
              </a:solidFill>
              <a:latin typeface="Franklin Gothic Demi Cond" panose="020B0706030402020204" pitchFamily="34" charset="0"/>
            </a:endParaRPr>
          </a:p>
        </p:txBody>
      </p:sp>
      <p:sp>
        <p:nvSpPr>
          <p:cNvPr id="23" name="TextBox 22"/>
          <p:cNvSpPr txBox="1"/>
          <p:nvPr/>
        </p:nvSpPr>
        <p:spPr>
          <a:xfrm>
            <a:off x="6485547" y="1952181"/>
            <a:ext cx="347529" cy="258532"/>
          </a:xfrm>
          <a:prstGeom prst="rect">
            <a:avLst/>
          </a:prstGeom>
          <a:noFill/>
        </p:spPr>
        <p:txBody>
          <a:bodyPr wrap="square" lIns="0" tIns="0" rIns="0" bIns="0" rtlCol="0">
            <a:spAutoFit/>
          </a:bodyPr>
          <a:lstStyle/>
          <a:p>
            <a:pPr>
              <a:lnSpc>
                <a:spcPct val="120000"/>
              </a:lnSpc>
            </a:pPr>
            <a:r>
              <a:rPr lang="en-US" sz="1400" b="1" dirty="0" smtClean="0">
                <a:solidFill>
                  <a:schemeClr val="bg1"/>
                </a:solidFill>
              </a:rPr>
              <a:t>1</a:t>
            </a:r>
            <a:endParaRPr lang="en-US" sz="1400" b="1" dirty="0">
              <a:solidFill>
                <a:schemeClr val="bg1"/>
              </a:solidFill>
            </a:endParaRPr>
          </a:p>
        </p:txBody>
      </p:sp>
      <p:sp>
        <p:nvSpPr>
          <p:cNvPr id="24" name="Text Placeholder 23"/>
          <p:cNvSpPr txBox="1">
            <a:spLocks/>
          </p:cNvSpPr>
          <p:nvPr/>
        </p:nvSpPr>
        <p:spPr>
          <a:xfrm>
            <a:off x="0" y="76200"/>
            <a:ext cx="8686800" cy="45194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1"/>
                </a:solidFill>
                <a:latin typeface="+mj-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accent3"/>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3pPr>
            <a:lvl4pPr marL="169863" indent="-169863" algn="l" defTabSz="914400" rtl="0" eaLnBrk="1" latinLnBrk="0" hangingPunct="1">
              <a:lnSpc>
                <a:spcPct val="110000"/>
              </a:lnSpc>
              <a:spcBef>
                <a:spcPts val="0"/>
              </a:spcBef>
              <a:spcAft>
                <a:spcPts val="0"/>
              </a:spcAft>
              <a:buClr>
                <a:schemeClr val="tx1">
                  <a:lumMod val="85000"/>
                  <a:lumOff val="15000"/>
                </a:schemeClr>
              </a:buClr>
              <a:buFont typeface="Arial" panose="020B0604020202020204" pitchFamily="34" charset="0"/>
              <a:buChar char="•"/>
              <a:defRPr sz="1100" kern="1200">
                <a:solidFill>
                  <a:schemeClr val="tx1">
                    <a:lumMod val="85000"/>
                    <a:lumOff val="15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Arial" panose="020B0604020202020204" pitchFamily="34" charset="0"/>
              <a:buChar char="•"/>
              <a:defRPr sz="1100" kern="1200">
                <a:solidFill>
                  <a:schemeClr val="tx1">
                    <a:lumMod val="85000"/>
                    <a:lumOff val="15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algn="r"/>
            <a:r>
              <a:rPr lang="en-US" dirty="0" smtClean="0">
                <a:solidFill>
                  <a:srgbClr val="909D93"/>
                </a:solidFill>
                <a:latin typeface="Lucida Sans" panose="020B0602030504020204" pitchFamily="34" charset="0"/>
              </a:rPr>
              <a:t>Bay Area Regional Reliability</a:t>
            </a:r>
            <a:endParaRPr lang="en-US" dirty="0">
              <a:solidFill>
                <a:srgbClr val="909D93"/>
              </a:solidFill>
              <a:latin typeface="Lucida Sans" panose="020B0602030504020204" pitchFamily="34" charset="0"/>
            </a:endParaRPr>
          </a:p>
        </p:txBody>
      </p:sp>
    </p:spTree>
    <p:extLst>
      <p:ext uri="{BB962C8B-B14F-4D97-AF65-F5344CB8AC3E}">
        <p14:creationId xmlns:p14="http://schemas.microsoft.com/office/powerpoint/2010/main" val="1245462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1101</Words>
  <Application>Microsoft Office PowerPoint</Application>
  <PresentationFormat>On-screen Show (4:3)</PresentationFormat>
  <Paragraphs>200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Background</vt:lpstr>
      <vt:lpstr>Eight Partner Agencies </vt:lpstr>
      <vt:lpstr>PowerPoint Presentation</vt:lpstr>
      <vt:lpstr>Priorities</vt:lpstr>
      <vt:lpstr>Framework</vt:lpstr>
      <vt:lpstr>Funding</vt:lpstr>
      <vt:lpstr>Stakeholder Representation  (Advisory Group)</vt:lpstr>
      <vt:lpstr>PowerPoint Presentation</vt:lpstr>
      <vt:lpstr>PowerPoint Presentation</vt:lpstr>
      <vt:lpstr>Next Steps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Croy</dc:creator>
  <cp:lastModifiedBy>Emma Mahoney</cp:lastModifiedBy>
  <cp:revision>19</cp:revision>
  <cp:lastPrinted>2016-07-08T13:08:54Z</cp:lastPrinted>
  <dcterms:created xsi:type="dcterms:W3CDTF">2016-07-07T17:33:27Z</dcterms:created>
  <dcterms:modified xsi:type="dcterms:W3CDTF">2016-07-28T23:05:41Z</dcterms:modified>
</cp:coreProperties>
</file>