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0" r:id="rId3"/>
    <p:sldId id="418" r:id="rId4"/>
    <p:sldId id="403" r:id="rId5"/>
    <p:sldId id="402" r:id="rId6"/>
    <p:sldId id="419" r:id="rId7"/>
    <p:sldId id="398" r:id="rId8"/>
    <p:sldId id="416" r:id="rId9"/>
    <p:sldId id="421" r:id="rId10"/>
    <p:sldId id="409" r:id="rId11"/>
    <p:sldId id="422" r:id="rId12"/>
    <p:sldId id="408" r:id="rId13"/>
    <p:sldId id="423" r:id="rId14"/>
    <p:sldId id="436" r:id="rId15"/>
    <p:sldId id="424" r:id="rId16"/>
    <p:sldId id="435" r:id="rId17"/>
    <p:sldId id="434" r:id="rId18"/>
    <p:sldId id="425" r:id="rId19"/>
    <p:sldId id="426" r:id="rId20"/>
    <p:sldId id="429" r:id="rId21"/>
    <p:sldId id="428" r:id="rId22"/>
    <p:sldId id="430" r:id="rId23"/>
    <p:sldId id="431" r:id="rId24"/>
    <p:sldId id="432" r:id="rId25"/>
    <p:sldId id="433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7564" autoAdjust="0"/>
  </p:normalViewPr>
  <p:slideViewPr>
    <p:cSldViewPr>
      <p:cViewPr varScale="1">
        <p:scale>
          <a:sx n="124" d="100"/>
          <a:sy n="124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7EFBED-052A-44F1-A87E-C41E1E4281B2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704C06-50F1-42F0-8247-B8C508A3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80F69D-A28D-4308-A14E-36A14A9507F6}" type="datetimeFigureOut">
              <a:rPr lang="en-US"/>
              <a:pPr>
                <a:defRPr/>
              </a:pPr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0AE68D-B0FA-430D-A5CD-70BA49CD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9A883-8B7E-418F-8E22-ED8279EC44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95325"/>
            <a:ext cx="4648200" cy="3487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4650"/>
          </a:xfrm>
          <a:noFill/>
        </p:spPr>
        <p:txBody>
          <a:bodyPr wrap="square" lIns="87903" tIns="43952" rIns="87903" bIns="4395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ECD9A-6866-4938-98D8-B011577A630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414838"/>
            <a:ext cx="548957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078002-7472-46B3-8034-701675A4EC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9FF7-93A0-474C-94AA-C9AAA12A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C4026E5-ABC2-428A-938D-2F91EB99C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454D-59EF-458E-8753-6AFC5FE76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0A9F-089F-4143-90CF-9A157395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152C54-17B5-44E4-97DE-9FD4E35B2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3018-C7EF-45B9-8407-05E49FD5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47B4-3514-4110-9C9C-37DCC9985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BFAD-24B5-4302-89E9-FD33803C2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A678-1E1F-44B8-9780-A93E6BC61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4EBF-0C83-4B8B-BCD1-D0988BA18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8F04E8-44AF-43BC-B34A-0F336FD6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1717B98-87B0-456B-A169-D2F3B4FD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7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808" r:id="rId9"/>
    <p:sldLayoutId id="2147483799" r:id="rId10"/>
    <p:sldLayoutId id="2147483809" r:id="rId11"/>
    <p:sldLayoutId id="2147483798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Integrated Regional Water Management</a:t>
            </a:r>
            <a:endParaRPr lang="en-US" dirty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162800" cy="1219200"/>
          </a:xfrm>
        </p:spPr>
        <p:txBody>
          <a:bodyPr/>
          <a:lstStyle/>
          <a:p>
            <a:r>
              <a:rPr lang="en-US" smtClean="0"/>
              <a:t>Tracie Billington, P.E.</a:t>
            </a:r>
          </a:p>
          <a:p>
            <a:r>
              <a:rPr lang="en-US" smtClean="0"/>
              <a:t>Chief Financial Assistance Branch</a:t>
            </a:r>
          </a:p>
          <a:p>
            <a:r>
              <a:rPr lang="en-US" smtClean="0"/>
              <a:t>Department of Water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IRWM Program Objectives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6200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Direct Objectives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Improve water supply reliability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Protect &amp; improve water quality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Ensure sustainability through environmental </a:t>
            </a:r>
            <a:br>
              <a:rPr lang="en-US" sz="2400" dirty="0" smtClean="0"/>
            </a:br>
            <a:r>
              <a:rPr lang="en-US" sz="2400" dirty="0" smtClean="0"/>
              <a:t>stewardship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Higher-Level Objectives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Promote regional planning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Financial incentive to promote integration and </a:t>
            </a:r>
            <a:br>
              <a:rPr lang="en-US" sz="2400" dirty="0" smtClean="0"/>
            </a:br>
            <a:r>
              <a:rPr lang="en-US" sz="2400" dirty="0" smtClean="0"/>
              <a:t>regional cooperation and collaboration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Preferences</a:t>
            </a:r>
            <a:endParaRPr lang="en-US" dirty="0"/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Preference will be given to Proposals that: </a:t>
            </a:r>
          </a:p>
          <a:p>
            <a:r>
              <a:rPr lang="en-US" smtClean="0"/>
              <a:t>Include regional programs and projects</a:t>
            </a:r>
          </a:p>
          <a:p>
            <a:r>
              <a:rPr lang="en-US" smtClean="0"/>
              <a:t>Effectively integrate water management</a:t>
            </a:r>
          </a:p>
          <a:p>
            <a:r>
              <a:rPr lang="en-US" smtClean="0"/>
              <a:t>Effectively resolve water-related conflicts</a:t>
            </a:r>
          </a:p>
          <a:p>
            <a:r>
              <a:rPr lang="en-US" smtClean="0"/>
              <a:t>Contribute to attainment of CALFED Bay-Delta Program objectives</a:t>
            </a:r>
          </a:p>
          <a:p>
            <a:r>
              <a:rPr lang="en-US" smtClean="0"/>
              <a:t>Address critical water supply or water quality needs of disadvantaged communities (DACs)</a:t>
            </a:r>
          </a:p>
          <a:p>
            <a:r>
              <a:rPr lang="en-US" smtClean="0"/>
              <a:t>Effectively integrate land use planning</a:t>
            </a:r>
          </a:p>
          <a:p>
            <a:r>
              <a:rPr lang="en-US" smtClean="0"/>
              <a:t>Address Statewide Priorities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Statewide Priorities</a:t>
            </a:r>
            <a:endParaRPr lang="en-US" dirty="0"/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smtClean="0"/>
              <a:t>Drought Preparedness</a:t>
            </a:r>
          </a:p>
          <a:p>
            <a:r>
              <a:rPr lang="en-US" smtClean="0"/>
              <a:t>Use and Reuse Water More Efficiently</a:t>
            </a:r>
          </a:p>
          <a:p>
            <a:r>
              <a:rPr lang="en-US" smtClean="0"/>
              <a:t>Climate Change Response Actions</a:t>
            </a:r>
          </a:p>
          <a:p>
            <a:r>
              <a:rPr lang="en-US" smtClean="0"/>
              <a:t>Expand Environmental Stewardship</a:t>
            </a:r>
          </a:p>
          <a:p>
            <a:r>
              <a:rPr lang="en-US" smtClean="0"/>
              <a:t>Protect Surface Water and Groundwater Quality</a:t>
            </a:r>
          </a:p>
          <a:p>
            <a:r>
              <a:rPr lang="en-US" smtClean="0"/>
              <a:t>Improve Tribal Water and Natural Resources</a:t>
            </a:r>
          </a:p>
          <a:p>
            <a:r>
              <a:rPr lang="en-US" smtClean="0"/>
              <a:t>Ensure Equitable Distribution of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Considered in Grant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Planning Grants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10 points out of 55 points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All priorities and preferences are equal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More = Better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Reduced for uncertainty or limited benefit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Implementation Grants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10 points out of 85 points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Preference for: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Long-term drought preparedness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DAC water quality/water supply needs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Significant certainty AND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Documented breadth and magnitude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533400"/>
            <a:ext cx="5424268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Selection Process</a:t>
            </a:r>
            <a:endParaRPr lang="en-US" dirty="0"/>
          </a:p>
        </p:txBody>
      </p:sp>
      <p:sp>
        <p:nvSpPr>
          <p:cNvPr id="31746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Selection Process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5095875"/>
          </a:xfrm>
        </p:spPr>
        <p:txBody>
          <a:bodyPr/>
          <a:lstStyle/>
          <a:p>
            <a:r>
              <a:rPr lang="en-US" smtClean="0"/>
              <a:t>IRWM Plan Standards</a:t>
            </a:r>
          </a:p>
          <a:p>
            <a:pPr lvl="1"/>
            <a:r>
              <a:rPr lang="en-US" smtClean="0"/>
              <a:t>Project Review Process</a:t>
            </a:r>
          </a:p>
          <a:p>
            <a:pPr lvl="2"/>
            <a:r>
              <a:rPr lang="en-US" smtClean="0"/>
              <a:t>Procedures for submitting a project</a:t>
            </a:r>
          </a:p>
          <a:p>
            <a:pPr lvl="2"/>
            <a:r>
              <a:rPr lang="en-US" smtClean="0"/>
              <a:t>Procedures for review of projects</a:t>
            </a:r>
          </a:p>
          <a:p>
            <a:pPr lvl="2"/>
            <a:r>
              <a:rPr lang="en-US" smtClean="0"/>
              <a:t>Procedures for communicating selection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Selection Process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5095875"/>
          </a:xfrm>
        </p:spPr>
        <p:txBody>
          <a:bodyPr/>
          <a:lstStyle/>
          <a:p>
            <a:r>
              <a:rPr lang="en-US" smtClean="0"/>
              <a:t>Project Prioritization </a:t>
            </a:r>
          </a:p>
          <a:p>
            <a:pPr lvl="1"/>
            <a:r>
              <a:rPr lang="en-US" smtClean="0"/>
              <a:t>If part of plan and region follow that process, Prop 84 limits scope of DWR review</a:t>
            </a:r>
          </a:p>
          <a:p>
            <a:pPr lvl="2"/>
            <a:r>
              <a:rPr lang="en-US" smtClean="0"/>
              <a:t>Consistency with Prop 84</a:t>
            </a:r>
          </a:p>
          <a:p>
            <a:pPr lvl="1"/>
            <a:r>
              <a:rPr lang="en-US" smtClean="0"/>
              <a:t>Economics and Benefits part of proposal evaluation</a:t>
            </a:r>
          </a:p>
          <a:p>
            <a:pPr lvl="2"/>
            <a:r>
              <a:rPr lang="en-US" smtClean="0"/>
              <a:t>For all implementation grant proposals</a:t>
            </a:r>
          </a:p>
          <a:p>
            <a:pPr lvl="2"/>
            <a:r>
              <a:rPr lang="en-US" smtClean="0"/>
              <a:t>Ensure wise investments of limited state funds</a:t>
            </a:r>
          </a:p>
          <a:p>
            <a:pPr lvl="2"/>
            <a:r>
              <a:rPr lang="en-US" smtClean="0"/>
              <a:t>Ensure projects make sense economically</a:t>
            </a:r>
          </a:p>
          <a:p>
            <a:pPr lvl="2"/>
            <a:r>
              <a:rPr lang="en-US" smtClean="0"/>
              <a:t>Ensure projects provide desired benefits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Selection Process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Economic Analysis and Project Benefits</a:t>
            </a:r>
          </a:p>
          <a:p>
            <a:pPr lvl="1"/>
            <a:r>
              <a:rPr lang="en-US" smtClean="0"/>
              <a:t>Water Supply</a:t>
            </a:r>
          </a:p>
          <a:p>
            <a:pPr lvl="1"/>
            <a:r>
              <a:rPr lang="en-US" smtClean="0"/>
              <a:t>Water Quality and Other Expected </a:t>
            </a:r>
          </a:p>
          <a:p>
            <a:pPr lvl="1"/>
            <a:r>
              <a:rPr lang="en-US" smtClean="0"/>
              <a:t>Flood Damage Reduction</a:t>
            </a:r>
          </a:p>
          <a:p>
            <a:r>
              <a:rPr lang="en-US" smtClean="0"/>
              <a:t>Total 45 points out of 85 points</a:t>
            </a:r>
          </a:p>
          <a:p>
            <a:r>
              <a:rPr lang="en-US" smtClean="0"/>
              <a:t>Weighted equally</a:t>
            </a:r>
          </a:p>
          <a:p>
            <a:r>
              <a:rPr lang="en-US" smtClean="0"/>
              <a:t>Look collectively at costs and benefits</a:t>
            </a:r>
          </a:p>
          <a:p>
            <a:pPr lvl="1"/>
            <a:r>
              <a:rPr lang="en-US" smtClean="0"/>
              <a:t>Do not require calculation of B/C ratio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Status of Grant Programs</a:t>
            </a:r>
            <a:endParaRPr lang="en-US" dirty="0"/>
          </a:p>
        </p:txBody>
      </p:sp>
      <p:sp>
        <p:nvSpPr>
          <p:cNvPr id="35842" name="Subtitle 5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Planning Grants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81000" y="1609725"/>
            <a:ext cx="7848600" cy="4846638"/>
          </a:xfrm>
        </p:spPr>
        <p:txBody>
          <a:bodyPr/>
          <a:lstStyle/>
          <a:p>
            <a:r>
              <a:rPr lang="en-US" smtClean="0"/>
              <a:t>Proposals submitted September 28, 2010</a:t>
            </a:r>
          </a:p>
          <a:p>
            <a:r>
              <a:rPr lang="en-US" smtClean="0"/>
              <a:t>Received 39 grant proposals </a:t>
            </a:r>
          </a:p>
          <a:p>
            <a:r>
              <a:rPr lang="en-US" smtClean="0"/>
              <a:t>Requesting $27M for projects totaling $41.5M</a:t>
            </a:r>
          </a:p>
          <a:p>
            <a:r>
              <a:rPr lang="en-US" smtClean="0"/>
              <a:t>Bay Area’s proposal was received</a:t>
            </a:r>
          </a:p>
          <a:p>
            <a:r>
              <a:rPr lang="en-US" smtClean="0"/>
              <a:t>Total funding available $20M in Round 1</a:t>
            </a:r>
          </a:p>
          <a:p>
            <a:pPr lvl="1"/>
            <a:r>
              <a:rPr lang="en-US" smtClean="0"/>
              <a:t>Statewide competition</a:t>
            </a:r>
          </a:p>
          <a:p>
            <a:pPr lvl="1"/>
            <a:r>
              <a:rPr lang="en-US" smtClean="0"/>
              <a:t>50%-50% Regional/Interregional funds</a:t>
            </a:r>
          </a:p>
          <a:p>
            <a:pPr lvl="1"/>
            <a:r>
              <a:rPr lang="en-US" smtClean="0"/>
              <a:t>$3.9M for DAC projects</a:t>
            </a:r>
          </a:p>
          <a:p>
            <a:pPr lvl="2"/>
            <a:r>
              <a:rPr lang="en-US" smtClean="0"/>
              <a:t>By funding area allocation requirement</a:t>
            </a:r>
          </a:p>
          <a:p>
            <a:r>
              <a:rPr lang="en-US" smtClean="0"/>
              <a:t>Draft funding recommendations – November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Topics 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Background statistics and funding overview</a:t>
            </a:r>
          </a:p>
          <a:p>
            <a:r>
              <a:rPr lang="en-US" smtClean="0"/>
              <a:t>IRWM Funding</a:t>
            </a:r>
          </a:p>
          <a:p>
            <a:r>
              <a:rPr lang="en-US" smtClean="0"/>
              <a:t>Program Preferences and Statewide Priorities</a:t>
            </a:r>
          </a:p>
          <a:p>
            <a:r>
              <a:rPr lang="en-US" smtClean="0"/>
              <a:t>Project Selection Process</a:t>
            </a:r>
          </a:p>
          <a:p>
            <a:r>
              <a:rPr lang="en-US" smtClean="0"/>
              <a:t>Current Solicitations</a:t>
            </a:r>
          </a:p>
          <a:p>
            <a:pPr lvl="1"/>
            <a:r>
              <a:rPr lang="en-US" smtClean="0"/>
              <a:t>Planning Grants</a:t>
            </a:r>
          </a:p>
          <a:p>
            <a:pPr lvl="1"/>
            <a:r>
              <a:rPr lang="en-US" smtClean="0"/>
              <a:t>Implementation Grants</a:t>
            </a:r>
          </a:p>
          <a:p>
            <a:pPr lvl="1"/>
            <a:r>
              <a:rPr lang="en-US" smtClean="0"/>
              <a:t>Stormwater Flood Management (SWFM) Grants</a:t>
            </a:r>
          </a:p>
          <a:p>
            <a:pPr lvl="1"/>
            <a:r>
              <a:rPr lang="en-US" smtClean="0"/>
              <a:t>Local Groundwater Assistance</a:t>
            </a:r>
          </a:p>
          <a:p>
            <a:r>
              <a:rPr lang="en-US" smtClean="0"/>
              <a:t>Question and Answer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Implementation Grants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smtClean="0"/>
              <a:t>Proposals due on January 7, 2011</a:t>
            </a:r>
          </a:p>
          <a:p>
            <a:r>
              <a:rPr lang="en-US" smtClean="0"/>
              <a:t>Total funding available $100M in Round 1</a:t>
            </a:r>
          </a:p>
          <a:p>
            <a:pPr lvl="1"/>
            <a:r>
              <a:rPr lang="en-US" smtClean="0"/>
              <a:t>Bay Area “base” allocation = $15.3M</a:t>
            </a:r>
          </a:p>
          <a:p>
            <a:pPr lvl="1"/>
            <a:r>
              <a:rPr lang="en-US" smtClean="0"/>
              <a:t>$20M for Ag &amp; Urban Water Conservation</a:t>
            </a:r>
          </a:p>
          <a:p>
            <a:pPr lvl="1"/>
            <a:r>
              <a:rPr lang="en-US" smtClean="0"/>
              <a:t>$10M for DAC projects</a:t>
            </a:r>
          </a:p>
          <a:p>
            <a:pPr lvl="1"/>
            <a:r>
              <a:rPr lang="en-US" smtClean="0"/>
              <a:t>May make more funding available in Round 1</a:t>
            </a:r>
          </a:p>
          <a:p>
            <a:pPr lvl="2"/>
            <a:r>
              <a:rPr lang="en-US" smtClean="0"/>
              <a:t>SBx7-8 appropriation $236M for implementation grants</a:t>
            </a:r>
          </a:p>
          <a:p>
            <a:pPr lvl="2"/>
            <a:r>
              <a:rPr lang="en-US" smtClean="0"/>
              <a:t>Different requirements than SBx2-1 appropriation</a:t>
            </a:r>
          </a:p>
          <a:p>
            <a:r>
              <a:rPr lang="en-US" smtClean="0"/>
              <a:t>Draft funding recommendations – April 2011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SWFM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Proposals due on April 15, 2011</a:t>
            </a:r>
          </a:p>
          <a:p>
            <a:r>
              <a:rPr lang="en-US" smtClean="0"/>
              <a:t>Total funding available $212M in Round 1</a:t>
            </a:r>
          </a:p>
          <a:p>
            <a:pPr lvl="1"/>
            <a:r>
              <a:rPr lang="en-US" smtClean="0"/>
              <a:t>$100M – Seismic retrofits of existing flood control facilities</a:t>
            </a:r>
          </a:p>
          <a:p>
            <a:pPr lvl="1"/>
            <a:r>
              <a:rPr lang="en-US" smtClean="0"/>
              <a:t>$20M – Combined municipal-storm sewer systems</a:t>
            </a:r>
          </a:p>
          <a:p>
            <a:pPr lvl="1"/>
            <a:r>
              <a:rPr lang="en-US" smtClean="0"/>
              <a:t>$20M – Urban stream SWFM projects to reduce frequency and impacts of flooding in watersheds that drain to San Francisco Bay</a:t>
            </a:r>
          </a:p>
          <a:p>
            <a:r>
              <a:rPr lang="en-US" smtClean="0"/>
              <a:t>Draft funding recommendations – July 2011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Local Groundwater Assistance Grants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Finalizing Guidelines</a:t>
            </a:r>
          </a:p>
          <a:p>
            <a:r>
              <a:rPr lang="en-US" smtClean="0"/>
              <a:t>Solicitation pending</a:t>
            </a:r>
          </a:p>
          <a:p>
            <a:r>
              <a:rPr lang="en-US" smtClean="0"/>
              <a:t>Total funding available $4.7M</a:t>
            </a:r>
          </a:p>
          <a:p>
            <a:pPr lvl="1"/>
            <a:r>
              <a:rPr lang="en-US" smtClean="0"/>
              <a:t>Anticipated last round of funding</a:t>
            </a:r>
          </a:p>
          <a:p>
            <a:r>
              <a:rPr lang="en-US" smtClean="0"/>
              <a:t>$250K grant cap</a:t>
            </a:r>
          </a:p>
          <a:p>
            <a:pPr lvl="1"/>
            <a:r>
              <a:rPr lang="en-US" smtClean="0"/>
              <a:t>Local agencies </a:t>
            </a:r>
          </a:p>
          <a:p>
            <a:pPr lvl="1"/>
            <a:r>
              <a:rPr lang="en-US" smtClean="0"/>
              <a:t>Improve groundwater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 Acceptance Process (RAP) 2010 Cycle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Revising 2009 RAP materials</a:t>
            </a:r>
          </a:p>
          <a:p>
            <a:r>
              <a:rPr lang="en-US" smtClean="0"/>
              <a:t>Scheduling public review of draft</a:t>
            </a:r>
          </a:p>
          <a:p>
            <a:r>
              <a:rPr lang="en-US" smtClean="0"/>
              <a:t>Will occur prior to Planning Grant Round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Future Solicitations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763"/>
          </a:xfrm>
        </p:spPr>
        <p:txBody>
          <a:bodyPr/>
          <a:lstStyle/>
          <a:p>
            <a:r>
              <a:rPr lang="en-US" smtClean="0"/>
              <a:t>Round 2 Planning Grants</a:t>
            </a:r>
          </a:p>
          <a:p>
            <a:pPr lvl="1"/>
            <a:r>
              <a:rPr lang="en-US" smtClean="0"/>
              <a:t>$10M</a:t>
            </a:r>
          </a:p>
          <a:p>
            <a:pPr lvl="1"/>
            <a:r>
              <a:rPr lang="en-US" smtClean="0"/>
              <a:t>Immediately following Round 1 &amp; 2010 RAP</a:t>
            </a:r>
          </a:p>
          <a:p>
            <a:r>
              <a:rPr lang="en-US" smtClean="0"/>
              <a:t>Implementation Grants</a:t>
            </a:r>
          </a:p>
          <a:p>
            <a:pPr lvl="1"/>
            <a:r>
              <a:rPr lang="en-US" smtClean="0"/>
              <a:t>Anticipate up to 2 additional rounds</a:t>
            </a:r>
          </a:p>
          <a:p>
            <a:pPr lvl="1"/>
            <a:r>
              <a:rPr lang="en-US" smtClean="0"/>
              <a:t>$708.5M total remaining</a:t>
            </a:r>
          </a:p>
          <a:p>
            <a:pPr lvl="2"/>
            <a:r>
              <a:rPr lang="en-US" smtClean="0"/>
              <a:t>$236M available appropriation (SBx7-8)</a:t>
            </a:r>
          </a:p>
          <a:p>
            <a:pPr lvl="2"/>
            <a:r>
              <a:rPr lang="en-US" smtClean="0"/>
              <a:t>$472.5M future appropriation</a:t>
            </a:r>
          </a:p>
          <a:p>
            <a:r>
              <a:rPr lang="en-US" smtClean="0"/>
              <a:t>SWFM</a:t>
            </a:r>
          </a:p>
          <a:p>
            <a:pPr lvl="1"/>
            <a:r>
              <a:rPr lang="en-US" smtClean="0"/>
              <a:t>Anticipate 1 additional round</a:t>
            </a:r>
          </a:p>
          <a:p>
            <a:pPr lvl="1"/>
            <a:r>
              <a:rPr lang="en-US" smtClean="0"/>
              <a:t>$57.5M future appropriation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43200" y="4267200"/>
            <a:ext cx="5791200" cy="17526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Tracie Billington, P.E.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Department of Water Resources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(916) 651-9226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tracieb@water.ca.gov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http://www.water.ca.gov/irwm/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http://www.water.ca.gov/lgagrant/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http://www.water.ca.gov (then click on funding tab)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8434" name="Subtitle 5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/>
              <a:t>Statistics and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IRWM Region Statistics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96200" cy="5334000"/>
          </a:xfrm>
        </p:spPr>
        <p:txBody>
          <a:bodyPr/>
          <a:lstStyle/>
          <a:p>
            <a:r>
              <a:rPr lang="en-US" smtClean="0"/>
              <a:t>2009 Region Acceptance Process</a:t>
            </a:r>
          </a:p>
          <a:p>
            <a:pPr lvl="1"/>
            <a:r>
              <a:rPr lang="en-US" smtClean="0"/>
              <a:t>36 Regions Approved</a:t>
            </a:r>
          </a:p>
          <a:p>
            <a:pPr lvl="1"/>
            <a:r>
              <a:rPr lang="en-US" smtClean="0"/>
              <a:t>10 Regions Conditionally Approved</a:t>
            </a:r>
          </a:p>
          <a:p>
            <a:r>
              <a:rPr lang="en-US" smtClean="0"/>
              <a:t>82% Land included in a Region</a:t>
            </a:r>
          </a:p>
          <a:p>
            <a:pPr lvl="1"/>
            <a:r>
              <a:rPr lang="en-US" smtClean="0"/>
              <a:t>Up from 54% in Prop 50</a:t>
            </a:r>
          </a:p>
          <a:p>
            <a:r>
              <a:rPr lang="en-US" smtClean="0"/>
              <a:t>98% Population included in a Region</a:t>
            </a:r>
          </a:p>
          <a:p>
            <a:pPr lvl="1"/>
            <a:r>
              <a:rPr lang="en-US" smtClean="0"/>
              <a:t>Up from 94% in Prop 50</a:t>
            </a:r>
          </a:p>
          <a:p>
            <a:r>
              <a:rPr lang="en-US" smtClean="0"/>
              <a:t>Largest Region – 12.5M Acres (19,500 Mi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Smallest Region – 170,000 Acres (260 Mi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Average – 2M Acres (3,000 Mi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3 Regions cover entire Funding Area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IRWM_RAP_Statewide_DEMsizeE_final_recomendations_maponl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2357" r="4762" b="15128"/>
          <a:stretch>
            <a:fillRect/>
          </a:stretch>
        </p:blipFill>
        <p:spPr bwMode="auto">
          <a:xfrm>
            <a:off x="152400" y="-152400"/>
            <a:ext cx="5846763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533400"/>
            <a:ext cx="48768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IRWM Regions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36	Approved </a:t>
            </a:r>
            <a:r>
              <a:rPr lang="en-US" sz="2800" dirty="0">
                <a:latin typeface="+mn-lt"/>
              </a:rPr>
              <a:t>Regions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10	Conditionally </a:t>
            </a:r>
            <a:r>
              <a:rPr lang="en-US" sz="2800" dirty="0">
                <a:latin typeface="+mn-lt"/>
              </a:rPr>
              <a:t>Approved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       	Regions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 50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Authorized $500 million in IRWM funding</a:t>
            </a:r>
          </a:p>
          <a:p>
            <a:r>
              <a:rPr lang="en-US" smtClean="0"/>
              <a:t>Grant Program funded</a:t>
            </a:r>
          </a:p>
          <a:p>
            <a:pPr lvl="1"/>
            <a:r>
              <a:rPr lang="en-US" smtClean="0"/>
              <a:t>Planning Grants</a:t>
            </a:r>
          </a:p>
          <a:p>
            <a:pPr lvl="2"/>
            <a:r>
              <a:rPr lang="en-US" smtClean="0"/>
              <a:t>IRWM – $12.6M for 28 projects; total costs $21.6M</a:t>
            </a:r>
          </a:p>
          <a:p>
            <a:pPr lvl="2"/>
            <a:r>
              <a:rPr lang="en-US" smtClean="0"/>
              <a:t>ICWM – $2.1M for 5 projects; total costs $3.2M</a:t>
            </a:r>
          </a:p>
          <a:p>
            <a:pPr lvl="1"/>
            <a:r>
              <a:rPr lang="en-US" smtClean="0"/>
              <a:t>Implementation Grants</a:t>
            </a:r>
          </a:p>
          <a:p>
            <a:pPr lvl="2"/>
            <a:r>
              <a:rPr lang="en-US" smtClean="0"/>
              <a:t>$365.1M to 20 proposals </a:t>
            </a:r>
          </a:p>
          <a:p>
            <a:pPr lvl="2"/>
            <a:r>
              <a:rPr lang="en-US" smtClean="0"/>
              <a:t>213 individual projects</a:t>
            </a:r>
          </a:p>
          <a:p>
            <a:pPr lvl="2"/>
            <a:r>
              <a:rPr lang="en-US" smtClean="0"/>
              <a:t>Total costs ~ $2B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381000"/>
            <a:ext cx="6019800" cy="5440363"/>
          </a:xfrm>
        </p:spPr>
        <p:txBody>
          <a:bodyPr>
            <a:normAutofit/>
          </a:bodyPr>
          <a:lstStyle/>
          <a:p>
            <a:pPr marL="521208" lvl="1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 84 </a:t>
            </a:r>
          </a:p>
          <a:p>
            <a:pPr marL="521208" lvl="1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tint val="85000"/>
                  </a:schemeClr>
                </a:solidFill>
              </a:rPr>
              <a:t>$1 Billion for IRWM</a:t>
            </a:r>
          </a:p>
          <a:p>
            <a:pPr marL="758952" lvl="2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$900M Allocated to 11 Funding Areas</a:t>
            </a:r>
            <a:endParaRPr lang="en-US" sz="1600" dirty="0" smtClean="0"/>
          </a:p>
          <a:p>
            <a:pPr marL="758952" lvl="2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$100M Interregional</a:t>
            </a:r>
          </a:p>
          <a:p>
            <a:pPr marL="521208" lvl="1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 1E </a:t>
            </a:r>
          </a:p>
          <a:p>
            <a:pPr marL="521208" lvl="1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tint val="85000"/>
                  </a:schemeClr>
                </a:solidFill>
              </a:rPr>
              <a:t>$300M for SWFM</a:t>
            </a:r>
          </a:p>
          <a:p>
            <a:pPr marL="758952" lvl="2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/>
              <a:t>Requires consistency with IRWM Plan</a:t>
            </a:r>
          </a:p>
        </p:txBody>
      </p:sp>
      <p:pic>
        <p:nvPicPr>
          <p:cNvPr id="22530" name="Picture 18" descr="84funding areas$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-762000"/>
            <a:ext cx="6019800" cy="77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9"/>
          <p:cNvSpPr txBox="1">
            <a:spLocks noChangeArrowheads="1"/>
          </p:cNvSpPr>
          <p:nvPr/>
        </p:nvSpPr>
        <p:spPr bwMode="auto">
          <a:xfrm>
            <a:off x="1524000" y="6248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 in millions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Bond 2012?</a:t>
            </a:r>
            <a:endParaRPr lang="en-US" dirty="0"/>
          </a:p>
        </p:txBody>
      </p:sp>
      <p:pic>
        <p:nvPicPr>
          <p:cNvPr id="24578" name="Content Placeholder 3" descr="IRWM_sizeE_FAs_plus_MCs_no_legend.png"/>
          <p:cNvPicPr>
            <a:picLocks noGrp="1" noChangeAspect="1"/>
          </p:cNvPicPr>
          <p:nvPr>
            <p:ph idx="1"/>
          </p:nvPr>
        </p:nvPicPr>
        <p:blipFill>
          <a:blip r:embed="rId2"/>
          <a:srcRect l="32570" t="31989" r="17319" b="27605"/>
          <a:stretch>
            <a:fillRect/>
          </a:stretch>
        </p:blipFill>
        <p:spPr>
          <a:xfrm>
            <a:off x="0" y="0"/>
            <a:ext cx="6629400" cy="6918325"/>
          </a:xfrm>
        </p:spPr>
      </p:pic>
      <p:sp>
        <p:nvSpPr>
          <p:cNvPr id="6" name="TextBox 5"/>
          <p:cNvSpPr txBox="1"/>
          <p:nvPr/>
        </p:nvSpPr>
        <p:spPr>
          <a:xfrm>
            <a:off x="3429000" y="5334000"/>
            <a:ext cx="1841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038600"/>
            <a:ext cx="1841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124200"/>
            <a:ext cx="1841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9906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$45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1600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$76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22860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$44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35814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$51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51054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$47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2743200"/>
            <a:ext cx="696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$132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31242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$64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38862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$70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0386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$58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5029200"/>
            <a:ext cx="696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$198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5334000"/>
            <a:ext cx="696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$128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5715000"/>
            <a:ext cx="5699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$87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594" name="TextBox 33"/>
          <p:cNvSpPr txBox="1">
            <a:spLocks noChangeArrowheads="1"/>
          </p:cNvSpPr>
          <p:nvPr/>
        </p:nvSpPr>
        <p:spPr bwMode="auto">
          <a:xfrm>
            <a:off x="609600" y="63246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$ in millions</a:t>
            </a:r>
          </a:p>
        </p:txBody>
      </p:sp>
      <p:sp>
        <p:nvSpPr>
          <p:cNvPr id="24595" name="TextBox 34"/>
          <p:cNvSpPr txBox="1">
            <a:spLocks noChangeArrowheads="1"/>
          </p:cNvSpPr>
          <p:nvPr/>
        </p:nvSpPr>
        <p:spPr bwMode="auto">
          <a:xfrm>
            <a:off x="3276600" y="1143000"/>
            <a:ext cx="487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Proposed $1.05 Billion for IRWM</a:t>
            </a:r>
          </a:p>
          <a:p>
            <a:pPr>
              <a:buFont typeface="Arial" charset="0"/>
              <a:buChar char="•"/>
            </a:pPr>
            <a:r>
              <a:rPr lang="en-US" sz="2000"/>
              <a:t>    $1B Allocated to 12 Funding Areas</a:t>
            </a:r>
          </a:p>
          <a:p>
            <a:pPr>
              <a:buFont typeface="Arial" charset="0"/>
              <a:buChar char="•"/>
            </a:pPr>
            <a:r>
              <a:rPr lang="en-US" sz="2000"/>
              <a:t>    $50M Interregional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Preferences</a:t>
            </a:r>
            <a:endParaRPr lang="en-US" dirty="0"/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2971800" y="3540125"/>
            <a:ext cx="5497513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1782</TotalTime>
  <Words>718</Words>
  <Application>Microsoft Office PowerPoint</Application>
  <PresentationFormat>On-screen Show (4:3)</PresentationFormat>
  <Paragraphs>171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Trebuchet MS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Dept.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Regional Water Management</dc:title>
  <dc:creator> </dc:creator>
  <cp:lastModifiedBy>travel</cp:lastModifiedBy>
  <cp:revision>215</cp:revision>
  <dcterms:created xsi:type="dcterms:W3CDTF">2009-12-03T21:20:52Z</dcterms:created>
  <dcterms:modified xsi:type="dcterms:W3CDTF">2010-10-01T18:16:47Z</dcterms:modified>
</cp:coreProperties>
</file>