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26.xml" ContentType="application/vnd.openxmlformats-officedocument.presentationml.notes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72" r:id="rId3"/>
    <p:sldId id="388" r:id="rId4"/>
    <p:sldId id="373" r:id="rId5"/>
    <p:sldId id="375" r:id="rId6"/>
    <p:sldId id="374" r:id="rId7"/>
    <p:sldId id="317" r:id="rId8"/>
    <p:sldId id="308" r:id="rId9"/>
    <p:sldId id="392" r:id="rId10"/>
    <p:sldId id="387" r:id="rId11"/>
    <p:sldId id="394" r:id="rId12"/>
    <p:sldId id="315" r:id="rId13"/>
    <p:sldId id="399" r:id="rId14"/>
    <p:sldId id="333" r:id="rId15"/>
    <p:sldId id="356" r:id="rId16"/>
    <p:sldId id="396" r:id="rId17"/>
    <p:sldId id="398" r:id="rId18"/>
    <p:sldId id="366" r:id="rId19"/>
    <p:sldId id="401" r:id="rId20"/>
    <p:sldId id="367" r:id="rId21"/>
    <p:sldId id="369" r:id="rId22"/>
    <p:sldId id="385" r:id="rId23"/>
    <p:sldId id="377" r:id="rId24"/>
    <p:sldId id="379" r:id="rId25"/>
    <p:sldId id="382" r:id="rId26"/>
    <p:sldId id="393" r:id="rId27"/>
    <p:sldId id="371" r:id="rId28"/>
  </p:sldIdLst>
  <p:sldSz cx="14630400" cy="8229600"/>
  <p:notesSz cx="70358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9CC00"/>
    <a:srgbClr val="00529B"/>
    <a:srgbClr val="98CAFF"/>
    <a:srgbClr val="996633"/>
    <a:srgbClr val="FFFF00"/>
    <a:srgbClr val="FFFF64"/>
    <a:srgbClr val="00B6FF"/>
    <a:srgbClr val="BEC3C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8644" autoAdjust="0"/>
    <p:restoredTop sz="97531" autoAdjust="0"/>
  </p:normalViewPr>
  <p:slideViewPr>
    <p:cSldViewPr snapToGrid="0">
      <p:cViewPr>
        <p:scale>
          <a:sx n="66" d="100"/>
          <a:sy n="66" d="100"/>
        </p:scale>
        <p:origin x="-400" y="-592"/>
      </p:cViewPr>
      <p:guideLst>
        <p:guide orient="horz" pos="2400"/>
        <p:guide pos="4608"/>
        <p:guide pos="6624"/>
        <p:guide pos="7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2136" y="-120"/>
      </p:cViewPr>
      <p:guideLst>
        <p:guide orient="horz" pos="2924"/>
        <p:guide pos="221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4625" y="0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4625" y="8816975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FF78B60-7C7F-426C-B3AC-F20CD3BC1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5450" y="695325"/>
            <a:ext cx="6189663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4850" y="4410075"/>
            <a:ext cx="56261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816975"/>
            <a:ext cx="3049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72CEDD7-C092-4C05-92F4-6F63F309C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2A398-432F-46DE-B51E-5087E38DCA31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ea typeface="ＭＳ Ｐゴシック"/>
                <a:cs typeface="ＭＳ Ｐゴシック"/>
              </a:rPr>
              <a:t>Introduce the PIR program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524250" y="442913"/>
            <a:ext cx="14084300" cy="7921625"/>
          </a:xfrm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63" y="2555875"/>
            <a:ext cx="12436475" cy="1765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2B27D-C4F8-40F9-A0AE-A47506560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8B765-EDDE-48C9-9CF9-818F774F3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330200"/>
            <a:ext cx="3290888" cy="7021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330200"/>
            <a:ext cx="9723437" cy="7021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B3EBA-2665-417D-A62E-02D468C38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31838" y="330200"/>
            <a:ext cx="13166725" cy="702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6A90-816B-4899-B37A-176FC468E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F5877-7B5B-424F-A0A8-AE7D57FBD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287963"/>
            <a:ext cx="12436475" cy="1635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3487738"/>
            <a:ext cx="12436475" cy="18002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32C4F-6EF9-46C9-899F-AF55C6697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8" y="1920875"/>
            <a:ext cx="6507162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1920875"/>
            <a:ext cx="6507163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8E3E5-308D-4B0C-A19E-95BE2B4D2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1841500"/>
            <a:ext cx="64643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38" y="2609850"/>
            <a:ext cx="6464300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5BB66-472F-4E8A-8C85-4C1D5B2C1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A8F61-4A31-43CA-8F14-5E7AAC755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CBE1E-C37B-49CF-8374-B51E0FBA8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3" y="327025"/>
            <a:ext cx="8178800" cy="7024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8A508-1661-4B79-9783-1E75E0267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5" y="5761038"/>
            <a:ext cx="8778875" cy="679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25" y="735013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25" y="6440488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6C05D-5374-427C-9329-94F8DFCBB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330200"/>
            <a:ext cx="13166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15" tIns="65308" rIns="130615" bIns="653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1920875"/>
            <a:ext cx="13166725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15" tIns="65308" rIns="130615" bIns="65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838" y="7494588"/>
            <a:ext cx="34131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15" tIns="65308" rIns="130615" bIns="65308" numCol="1" anchor="t" anchorCtr="0" compatLnSpc="1">
            <a:prstTxWarp prst="textNoShape">
              <a:avLst/>
            </a:prstTxWarp>
          </a:bodyPr>
          <a:lstStyle>
            <a:lvl1pPr>
              <a:defRPr sz="20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9038" y="7494588"/>
            <a:ext cx="4632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15" tIns="65308" rIns="130615" bIns="65308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438" y="7494588"/>
            <a:ext cx="34131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15" tIns="65308" rIns="130615" bIns="65308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7463031-1E3E-470D-8D37-F9C199168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2pPr>
      <a:lvl3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3pPr>
      <a:lvl4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4pPr>
      <a:lvl5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-105" charset="0"/>
          <a:ea typeface="ＭＳ Ｐゴシック" charset="-128"/>
          <a:cs typeface="ＭＳ Ｐゴシック" charset="-128"/>
        </a:defRPr>
      </a:lvl5pPr>
      <a:lvl6pPr marL="4572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-105" charset="0"/>
        </a:defRPr>
      </a:lvl6pPr>
      <a:lvl7pPr marL="9144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-105" charset="0"/>
        </a:defRPr>
      </a:lvl7pPr>
      <a:lvl8pPr marL="13716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-105" charset="0"/>
        </a:defRPr>
      </a:lvl8pPr>
      <a:lvl9pPr marL="18288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pitchFamily="-105" charset="0"/>
        </a:defRPr>
      </a:lvl9pPr>
    </p:titleStyle>
    <p:bodyStyle>
      <a:lvl1pPr marL="490538" indent="-490538" algn="l" defTabSz="1306513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62038" indent="-409575" algn="l" defTabSz="1306513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pitchFamily="-105" charset="-128"/>
          <a:cs typeface="ＭＳ Ｐゴシック"/>
        </a:defRPr>
      </a:lvl2pPr>
      <a:lvl3pPr marL="1633538" indent="-327025" algn="l" defTabSz="130651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105" charset="-128"/>
          <a:cs typeface="ＭＳ Ｐゴシック"/>
        </a:defRPr>
      </a:lvl3pPr>
      <a:lvl4pPr marL="2286000" indent="-327025" algn="l" defTabSz="130651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105" charset="-128"/>
          <a:cs typeface="ＭＳ Ｐゴシック"/>
        </a:defRPr>
      </a:lvl4pPr>
      <a:lvl5pPr marL="2938463" indent="-325438" algn="l" defTabSz="1306513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ＭＳ Ｐゴシック" pitchFamily="-105" charset="-128"/>
          <a:cs typeface="ＭＳ Ｐゴシック"/>
        </a:defRPr>
      </a:lvl5pPr>
      <a:lvl6pPr marL="33956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ＭＳ Ｐゴシック" pitchFamily="-105" charset="-128"/>
        </a:defRPr>
      </a:lvl6pPr>
      <a:lvl7pPr marL="38528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ＭＳ Ｐゴシック" pitchFamily="-105" charset="-128"/>
        </a:defRPr>
      </a:lvl7pPr>
      <a:lvl8pPr marL="43100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ＭＳ Ｐゴシック" pitchFamily="-105" charset="-128"/>
        </a:defRPr>
      </a:lvl8pPr>
      <a:lvl9pPr marL="47672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9" descr="CA outline_blue on black with white out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3" y="2500508"/>
            <a:ext cx="49149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6383338" y="2562225"/>
            <a:ext cx="8534400" cy="58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>
            <a:spAutoFit/>
          </a:bodyPr>
          <a:lstStyle/>
          <a:p>
            <a:pPr defTabSz="1866900">
              <a:lnSpc>
                <a:spcPts val="4000"/>
              </a:lnSpc>
            </a:pPr>
            <a:r>
              <a:rPr lang="en-US" sz="3800" b="1" dirty="0" smtClean="0">
                <a:solidFill>
                  <a:srgbClr val="99CC00"/>
                </a:solidFill>
              </a:rPr>
              <a:t>Accelerating Restoration Projects on Private Lands with the</a:t>
            </a:r>
          </a:p>
          <a:p>
            <a:pPr defTabSz="1866900">
              <a:lnSpc>
                <a:spcPts val="4000"/>
              </a:lnSpc>
            </a:pPr>
            <a:r>
              <a:rPr lang="en-US" sz="3800" b="1" dirty="0">
                <a:solidFill>
                  <a:srgbClr val="99CC00"/>
                </a:solidFill>
              </a:rPr>
              <a:t>Partners </a:t>
            </a:r>
            <a:r>
              <a:rPr lang="en-US" sz="3800" b="1" dirty="0">
                <a:solidFill>
                  <a:schemeClr val="folHlink"/>
                </a:solidFill>
              </a:rPr>
              <a:t>in Restoration (PIR)</a:t>
            </a:r>
          </a:p>
          <a:p>
            <a:pPr defTabSz="1866900">
              <a:lnSpc>
                <a:spcPts val="4000"/>
              </a:lnSpc>
            </a:pPr>
            <a:r>
              <a:rPr lang="en-US" sz="3800" b="1" dirty="0">
                <a:solidFill>
                  <a:schemeClr val="folHlink"/>
                </a:solidFill>
              </a:rPr>
              <a:t>Permit Coordination Program</a:t>
            </a:r>
            <a:endParaRPr lang="en-US" sz="3800" b="1" dirty="0" smtClean="0">
              <a:solidFill>
                <a:schemeClr val="folHlink"/>
              </a:solidFill>
            </a:endParaRPr>
          </a:p>
          <a:p>
            <a:pPr defTabSz="1866900">
              <a:lnSpc>
                <a:spcPts val="4000"/>
              </a:lnSpc>
            </a:pPr>
            <a:endParaRPr lang="en-US" sz="3200" b="1" dirty="0" smtClean="0">
              <a:solidFill>
                <a:schemeClr val="folHlink"/>
              </a:solidFill>
            </a:endParaRPr>
          </a:p>
          <a:p>
            <a:pPr defTabSz="1866900">
              <a:lnSpc>
                <a:spcPts val="4000"/>
              </a:lnSpc>
            </a:pPr>
            <a:r>
              <a:rPr lang="en-US" sz="3200" b="1" dirty="0" smtClean="0">
                <a:solidFill>
                  <a:schemeClr val="folHlink"/>
                </a:solidFill>
              </a:rPr>
              <a:t>North </a:t>
            </a:r>
            <a:r>
              <a:rPr lang="en-US" sz="3200" b="1" dirty="0" smtClean="0">
                <a:solidFill>
                  <a:schemeClr val="folHlink"/>
                </a:solidFill>
              </a:rPr>
              <a:t>Bay Watershed Council, </a:t>
            </a:r>
            <a:r>
              <a:rPr lang="en-US" sz="3200" b="1" dirty="0" smtClean="0">
                <a:solidFill>
                  <a:schemeClr val="folHlink"/>
                </a:solidFill>
              </a:rPr>
              <a:t>Novato CA</a:t>
            </a:r>
            <a:endParaRPr lang="en-US" sz="3200" b="1" dirty="0" smtClean="0">
              <a:solidFill>
                <a:schemeClr val="folHlink"/>
              </a:solidFill>
            </a:endParaRPr>
          </a:p>
          <a:p>
            <a:pPr defTabSz="1866900">
              <a:lnSpc>
                <a:spcPts val="4000"/>
              </a:lnSpc>
            </a:pPr>
            <a:r>
              <a:rPr lang="en-US" sz="3200" b="1" dirty="0" smtClean="0">
                <a:solidFill>
                  <a:schemeClr val="folHlink"/>
                </a:solidFill>
              </a:rPr>
              <a:t>January 19, 2011</a:t>
            </a:r>
          </a:p>
          <a:p>
            <a:pPr defTabSz="1866900">
              <a:lnSpc>
                <a:spcPts val="4000"/>
              </a:lnSpc>
            </a:pPr>
            <a:endParaRPr lang="en-US" sz="3200" i="1" dirty="0">
              <a:solidFill>
                <a:schemeClr val="bg1"/>
              </a:solidFill>
            </a:endParaRPr>
          </a:p>
          <a:p>
            <a:pPr defTabSz="1866900">
              <a:lnSpc>
                <a:spcPts val="4000"/>
              </a:lnSpc>
            </a:pPr>
            <a:r>
              <a:rPr lang="en-US" sz="3800" i="1" dirty="0">
                <a:solidFill>
                  <a:schemeClr val="bg1"/>
                </a:solidFill>
              </a:rPr>
              <a:t>Analysis</a:t>
            </a:r>
            <a:endParaRPr lang="en-US" sz="3800" i="1" dirty="0" smtClean="0">
              <a:solidFill>
                <a:schemeClr val="bg1"/>
              </a:solidFill>
            </a:endParaRPr>
          </a:p>
          <a:p>
            <a:pPr defTabSz="1866900">
              <a:lnSpc>
                <a:spcPts val="4000"/>
              </a:lnSpc>
            </a:pPr>
            <a:r>
              <a:rPr lang="en-US" sz="3800" i="1" dirty="0" smtClean="0">
                <a:solidFill>
                  <a:schemeClr val="bg1"/>
                </a:solidFill>
              </a:rPr>
              <a:t>Draft </a:t>
            </a:r>
            <a:r>
              <a:rPr lang="en-US" sz="3800" i="1" dirty="0">
                <a:solidFill>
                  <a:schemeClr val="bg1"/>
                </a:solidFill>
              </a:rPr>
              <a:t>Recommendations</a:t>
            </a:r>
            <a:endParaRPr lang="en-US" sz="3500" dirty="0">
              <a:solidFill>
                <a:schemeClr val="bg1"/>
              </a:solidFill>
            </a:endParaRPr>
          </a:p>
          <a:p>
            <a:pPr defTabSz="1866900"/>
            <a:endParaRPr lang="en-US" sz="3500" b="1" dirty="0">
              <a:solidFill>
                <a:srgbClr val="99CC00"/>
              </a:solidFill>
            </a:endParaRPr>
          </a:p>
        </p:txBody>
      </p:sp>
      <p:pic>
        <p:nvPicPr>
          <p:cNvPr id="16387" name="Picture 14" descr="SusCon_color_logo_only_RGB_black background + white text"/>
          <p:cNvPicPr>
            <a:picLocks noChangeAspect="1" noChangeArrowheads="1"/>
          </p:cNvPicPr>
          <p:nvPr/>
        </p:nvPicPr>
        <p:blipFill>
          <a:blip r:embed="rId4"/>
          <a:srcRect b="-5035"/>
          <a:stretch>
            <a:fillRect/>
          </a:stretch>
        </p:blipFill>
        <p:spPr bwMode="auto">
          <a:xfrm>
            <a:off x="3603625" y="88900"/>
            <a:ext cx="644525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388" name="Straight Connector 19"/>
          <p:cNvCxnSpPr>
            <a:cxnSpLocks noChangeShapeType="1"/>
          </p:cNvCxnSpPr>
          <p:nvPr/>
        </p:nvCxnSpPr>
        <p:spPr bwMode="auto">
          <a:xfrm>
            <a:off x="2743200" y="2859088"/>
            <a:ext cx="3749675" cy="0"/>
          </a:xfrm>
          <a:prstGeom prst="line">
            <a:avLst/>
          </a:prstGeom>
          <a:noFill/>
          <a:ln w="101600" cap="rnd" algn="ctr">
            <a:solidFill>
              <a:schemeClr val="bg1"/>
            </a:solidFill>
            <a:prstDash val="sysDot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20875"/>
            <a:ext cx="14401800" cy="5927725"/>
          </a:xfrm>
        </p:spPr>
        <p:txBody>
          <a:bodyPr/>
          <a:lstStyle/>
          <a:p>
            <a:pPr marL="685800" indent="-685800" eaLnBrk="1" hangingPunct="1">
              <a:spcBef>
                <a:spcPts val="1000"/>
              </a:spcBef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Strong RCD leadership, sizeable and trained staff</a:t>
            </a:r>
          </a:p>
          <a:p>
            <a:pPr marL="685800" indent="-685800" eaLnBrk="1" hangingPunct="1">
              <a:spcBef>
                <a:spcPts val="1000"/>
              </a:spcBef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6 years’ implementation, 58 projects</a:t>
            </a:r>
          </a:p>
          <a:p>
            <a:pPr marL="685800" indent="-685800" eaLnBrk="1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11,000’ of riparian habitat enhanced, 20 stream miles opened for fish, 14,000T of sedimentation prevented</a:t>
            </a:r>
          </a:p>
          <a:p>
            <a:pPr marL="685800" indent="-685800" eaLnBrk="1" hangingPunct="1">
              <a:spcBef>
                <a:spcPts val="1000"/>
              </a:spcBef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$4.5M+ leveraged for PIR projects</a:t>
            </a:r>
          </a:p>
          <a:p>
            <a:pPr marL="685800" indent="-685800" eaLnBrk="1" hangingPunct="1">
              <a:spcBef>
                <a:spcPts val="1000"/>
              </a:spcBef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County Master Permit incorporates CDP under LCP</a:t>
            </a:r>
          </a:p>
          <a:p>
            <a:pPr marL="685800" indent="-685800" eaLnBrk="1" hangingPunct="1">
              <a:spcBef>
                <a:spcPts val="1000"/>
              </a:spcBef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Cannot meet demand for PIR, and program renewed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685800" y="152400"/>
            <a:ext cx="1325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 anchor="ctr"/>
          <a:lstStyle/>
          <a:p>
            <a:pPr algn="ctr" defTabSz="1306513"/>
            <a:r>
              <a:rPr lang="en-US" sz="4500" b="1" dirty="0">
                <a:solidFill>
                  <a:schemeClr val="bg1"/>
                </a:solidFill>
              </a:rPr>
              <a:t>Powerhouse PIR Program</a:t>
            </a:r>
            <a:r>
              <a:rPr lang="en-US" sz="4500" b="1" dirty="0" smtClean="0">
                <a:solidFill>
                  <a:schemeClr val="bg1"/>
                </a:solidFill>
              </a:rPr>
              <a:t/>
            </a:r>
            <a:br>
              <a:rPr lang="en-US" sz="4500" b="1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Santa </a:t>
            </a:r>
            <a:r>
              <a:rPr lang="en-US" sz="4000" dirty="0">
                <a:solidFill>
                  <a:schemeClr val="bg1"/>
                </a:solidFill>
              </a:rPr>
              <a:t>Cruz County</a:t>
            </a: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7" name="Picture 6" descr="Bird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5080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13258800" cy="1371600"/>
          </a:xfrm>
        </p:spPr>
        <p:txBody>
          <a:bodyPr/>
          <a:lstStyle/>
          <a:p>
            <a:r>
              <a:rPr lang="en-US" sz="4500" b="1" dirty="0" smtClean="0">
                <a:solidFill>
                  <a:schemeClr val="bg1"/>
                </a:solidFill>
              </a:rPr>
              <a:t>A Winning Team Approach:</a:t>
            </a:r>
            <a:br>
              <a:rPr lang="en-US" sz="4500" b="1" dirty="0" smtClean="0">
                <a:solidFill>
                  <a:schemeClr val="bg1"/>
                </a:solidFill>
              </a:rPr>
            </a:br>
            <a:r>
              <a:rPr lang="en-US" sz="4500" b="1" dirty="0" smtClean="0">
                <a:solidFill>
                  <a:schemeClr val="bg1"/>
                </a:solidFill>
              </a:rPr>
              <a:t> </a:t>
            </a:r>
            <a:r>
              <a:rPr lang="en-US" sz="4500" dirty="0" smtClean="0">
                <a:solidFill>
                  <a:schemeClr val="bg1"/>
                </a:solidFill>
              </a:rPr>
              <a:t>Marin County PIR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0" y="2082801"/>
            <a:ext cx="1463040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>
              <a:spcBef>
                <a:spcPts val="500"/>
              </a:spcBef>
              <a:spcAft>
                <a:spcPts val="1000"/>
              </a:spcAft>
              <a:buClr>
                <a:srgbClr val="99CC00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Strong RCD leadership, broad community support</a:t>
            </a:r>
          </a:p>
          <a:p>
            <a:pPr marL="640080" indent="-640080">
              <a:spcBef>
                <a:spcPts val="500"/>
              </a:spcBef>
              <a:spcAft>
                <a:spcPts val="1000"/>
              </a:spcAft>
              <a:buClr>
                <a:srgbClr val="99CC00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Projects selected by technical team </a:t>
            </a:r>
            <a:r>
              <a:rPr lang="en-US" sz="3600" dirty="0" err="1" smtClean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/ cooperative monitoring</a:t>
            </a:r>
          </a:p>
          <a:p>
            <a:pPr marL="640080" indent="-640080">
              <a:spcBef>
                <a:spcPts val="500"/>
              </a:spcBef>
              <a:spcAft>
                <a:spcPts val="1000"/>
              </a:spcAft>
              <a:buClr>
                <a:srgbClr val="99CC00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5 years’ implementation, 34 diverse projects</a:t>
            </a:r>
          </a:p>
          <a:p>
            <a:pPr marL="640080" indent="-640080">
              <a:spcBef>
                <a:spcPts val="500"/>
              </a:spcBef>
              <a:spcAft>
                <a:spcPts val="1000"/>
              </a:spcAft>
              <a:buClr>
                <a:srgbClr val="99CC00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35,000’ riparian enhanced, 16,000T sedimentation prevented</a:t>
            </a:r>
          </a:p>
          <a:p>
            <a:pPr marL="640080" indent="-640080">
              <a:spcBef>
                <a:spcPts val="500"/>
              </a:spcBef>
              <a:spcAft>
                <a:spcPts val="1000"/>
              </a:spcAft>
              <a:buClr>
                <a:srgbClr val="99CC00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$3.8+ million leveraged for PIR projects</a:t>
            </a:r>
          </a:p>
          <a:p>
            <a:pPr marL="640080" indent="-640080">
              <a:spcBef>
                <a:spcPts val="500"/>
              </a:spcBef>
              <a:spcAft>
                <a:spcPts val="1000"/>
              </a:spcAft>
              <a:buClr>
                <a:srgbClr val="99CC00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County – PIR program consistent with LCP</a:t>
            </a:r>
          </a:p>
          <a:p>
            <a:pPr marL="640080" indent="-640080">
              <a:spcBef>
                <a:spcPts val="500"/>
              </a:spcBef>
              <a:spcAft>
                <a:spcPts val="1000"/>
              </a:spcAft>
              <a:buClr>
                <a:srgbClr val="99CC00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Cannot meet demand for PIR, and program renewed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4630400" cy="1371600"/>
          </a:xfrm>
        </p:spPr>
        <p:txBody>
          <a:bodyPr/>
          <a:lstStyle/>
          <a:p>
            <a:pPr eaLnBrk="1" hangingPunct="1"/>
            <a:r>
              <a:rPr lang="en-US" sz="4500" b="1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Conservation Practices</a:t>
            </a:r>
            <a:br>
              <a:rPr lang="en-US" sz="4500" b="1" smtClean="0">
                <a:solidFill>
                  <a:schemeClr val="bg1"/>
                </a:solidFill>
                <a:ea typeface="ＭＳ Ｐゴシック"/>
                <a:cs typeface="ＭＳ Ｐゴシック"/>
              </a:rPr>
            </a:br>
            <a:r>
              <a:rPr lang="en-US" sz="400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Stabilize Streambanks</a:t>
            </a:r>
          </a:p>
        </p:txBody>
      </p:sp>
      <p:sp>
        <p:nvSpPr>
          <p:cNvPr id="22532" name="Right Arrow 12"/>
          <p:cNvSpPr>
            <a:spLocks noChangeArrowheads="1"/>
          </p:cNvSpPr>
          <p:nvPr/>
        </p:nvSpPr>
        <p:spPr bwMode="auto">
          <a:xfrm>
            <a:off x="6096000" y="3886200"/>
            <a:ext cx="2438400" cy="213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29B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30725" name="Picture 8" descr="Santa Cruz PIR_stream bank_BEF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60960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9" descr="Santa Cruz PIR_stream bank_AF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3048000"/>
            <a:ext cx="6096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itch Bulich_20 inch width_72dp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ight Arrow 12"/>
          <p:cNvSpPr>
            <a:spLocks noChangeArrowheads="1"/>
          </p:cNvSpPr>
          <p:nvPr/>
        </p:nvSpPr>
        <p:spPr bwMode="auto">
          <a:xfrm>
            <a:off x="5937251" y="5467351"/>
            <a:ext cx="1174750" cy="1593850"/>
          </a:xfrm>
          <a:prstGeom prst="rightArrow">
            <a:avLst>
              <a:gd name="adj1" fmla="val 50000"/>
              <a:gd name="adj2" fmla="val 50031"/>
            </a:avLst>
          </a:prstGeom>
          <a:solidFill>
            <a:srgbClr val="00529B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4630400" cy="14478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Conservation Practices</a:t>
            </a:r>
            <a:b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Streambank Repair</a:t>
            </a: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8" name="Picture 21" descr="BrazilBloom%20bank%20bef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701800"/>
            <a:ext cx="6451601" cy="403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bloom%20bank%20erpair%20af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7966" y="3175001"/>
            <a:ext cx="7572434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290" y="1674306"/>
            <a:ext cx="6048899" cy="4476846"/>
          </a:xfrm>
          <a:prstGeom prst="rect">
            <a:avLst/>
          </a:prstGeom>
        </p:spPr>
      </p:pic>
      <p:pic>
        <p:nvPicPr>
          <p:cNvPr id="3276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76400"/>
            <a:ext cx="6592888" cy="6553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4630400" cy="14478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Conservation Practices</a:t>
            </a:r>
            <a:b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Replace Old Culverts &amp; Fill </a:t>
            </a:r>
            <a:r>
              <a:rPr lang="en-US" sz="4000" dirty="0" err="1" smtClean="0">
                <a:solidFill>
                  <a:schemeClr val="bg1"/>
                </a:solidFill>
                <a:ea typeface="ＭＳ Ｐゴシック"/>
                <a:cs typeface="ＭＳ Ｐゴシック"/>
              </a:rPr>
              <a:t>w</a:t>
            </a:r>
            <a:r>
              <a:rPr lang="en-US" sz="4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/ Natural Bottom Culvert or Span</a:t>
            </a: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8" name="Right Arrow 12"/>
          <p:cNvSpPr>
            <a:spLocks noChangeArrowheads="1"/>
          </p:cNvSpPr>
          <p:nvPr/>
        </p:nvSpPr>
        <p:spPr bwMode="auto">
          <a:xfrm>
            <a:off x="5666447" y="3875644"/>
            <a:ext cx="1930401" cy="1593850"/>
          </a:xfrm>
          <a:prstGeom prst="rightArrow">
            <a:avLst>
              <a:gd name="adj1" fmla="val 50000"/>
              <a:gd name="adj2" fmla="val 50031"/>
            </a:avLst>
          </a:prstGeom>
          <a:solidFill>
            <a:srgbClr val="00529B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1306513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421" y="5025692"/>
            <a:ext cx="4271877" cy="3203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13258800" cy="13716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Conservation Practices</a:t>
            </a:r>
            <a:b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Grade Stabilization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6" name="Picture 3" descr="Brazil GrdCntrl Befo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640" y="1676400"/>
            <a:ext cx="7284720" cy="394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Bloom%20Brazil%20gully%20after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7010400" y="44196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696401" y="5816600"/>
            <a:ext cx="7889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600" dirty="0" smtClean="0">
              <a:solidFill>
                <a:srgbClr val="00529B"/>
              </a:solidFill>
              <a:latin typeface="Wingdings"/>
              <a:ea typeface="Wingdings"/>
              <a:cs typeface="Wingdings"/>
            </a:endParaRPr>
          </a:p>
          <a:p>
            <a:endParaRPr lang="en-US" sz="5400" dirty="0">
              <a:solidFill>
                <a:srgbClr val="00529B"/>
              </a:solidFill>
            </a:endParaRPr>
          </a:p>
        </p:txBody>
      </p:sp>
      <p:sp>
        <p:nvSpPr>
          <p:cNvPr id="10" name="Right Arrow 12"/>
          <p:cNvSpPr>
            <a:spLocks noChangeArrowheads="1"/>
          </p:cNvSpPr>
          <p:nvPr/>
        </p:nvSpPr>
        <p:spPr bwMode="auto">
          <a:xfrm rot="1204618">
            <a:off x="5683251" y="5568950"/>
            <a:ext cx="1174750" cy="1593850"/>
          </a:xfrm>
          <a:prstGeom prst="rightArrow">
            <a:avLst>
              <a:gd name="adj1" fmla="val 50000"/>
              <a:gd name="adj2" fmla="val 50031"/>
            </a:avLst>
          </a:prstGeom>
          <a:solidFill>
            <a:srgbClr val="00529B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13258800" cy="13716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Conservation Practices</a:t>
            </a:r>
            <a:b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Access Road Improvements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34820" name="Picture 8" descr="Reynolds%20road%20flow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8188" y="1954213"/>
            <a:ext cx="10645775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13258800" cy="13716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Conservation Practices</a:t>
            </a:r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/>
            </a:r>
            <a:b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Stream Habitat Improvement</a:t>
            </a:r>
            <a:endParaRPr lang="en-US" sz="40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6" name="Picture 6" descr="Lagunitas XLog Strct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905000"/>
            <a:ext cx="81026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0400" y="2133600"/>
            <a:ext cx="10160000" cy="5715000"/>
          </a:xfrm>
        </p:spPr>
        <p:txBody>
          <a:bodyPr/>
          <a:lstStyle/>
          <a:p>
            <a:pPr marL="466725" indent="-466725">
              <a:lnSpc>
                <a:spcPct val="80000"/>
              </a:lnSpc>
              <a:spcBef>
                <a:spcPts val="2200"/>
              </a:spcBef>
              <a:spcAft>
                <a:spcPts val="22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227 projects implemented in 13 years</a:t>
            </a:r>
          </a:p>
          <a:p>
            <a:pPr marL="466725" indent="-466725">
              <a:lnSpc>
                <a:spcPct val="80000"/>
              </a:lnSpc>
              <a:spcBef>
                <a:spcPts val="2200"/>
              </a:spcBef>
              <a:spcAft>
                <a:spcPts val="5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200,000+ tons of soil loss prevented:</a:t>
            </a:r>
          </a:p>
          <a:p>
            <a:pPr marL="466725" indent="-466725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99CC00"/>
              </a:buClr>
              <a:buFont typeface="Arial" charset="0"/>
              <a:buChar char="–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Morro Bay PIR: 2,200 tons/yr</a:t>
            </a:r>
          </a:p>
          <a:p>
            <a:pPr marL="466725" indent="-466725">
              <a:lnSpc>
                <a:spcPct val="80000"/>
              </a:lnSpc>
              <a:spcBef>
                <a:spcPct val="0"/>
              </a:spcBef>
              <a:buClr>
                <a:srgbClr val="99CC00"/>
              </a:buClr>
              <a:buFont typeface="Arial" charset="0"/>
              <a:buChar char="–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Navarro River PIR: 9,800 tons/yr</a:t>
            </a:r>
          </a:p>
          <a:p>
            <a:pPr marL="466725" indent="-466725">
              <a:lnSpc>
                <a:spcPct val="80000"/>
              </a:lnSpc>
              <a:spcBef>
                <a:spcPct val="0"/>
              </a:spcBef>
              <a:buClr>
                <a:srgbClr val="99CC00"/>
              </a:buClr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   (each contributing ~ 6% toward TMDL targets)</a:t>
            </a:r>
          </a:p>
          <a:p>
            <a:pPr marL="466725" indent="-466725">
              <a:lnSpc>
                <a:spcPct val="80000"/>
              </a:lnSpc>
              <a:spcBef>
                <a:spcPts val="2200"/>
              </a:spcBef>
              <a:spcAft>
                <a:spcPts val="22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17 miles of riparian habitat enhanced</a:t>
            </a: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Box 6"/>
          <p:cNvSpPr txBox="1">
            <a:spLocks noChangeArrowheads="1"/>
          </p:cNvSpPr>
          <p:nvPr/>
        </p:nvSpPr>
        <p:spPr bwMode="auto">
          <a:xfrm>
            <a:off x="5029200" y="277813"/>
            <a:ext cx="96012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PIR Data Analysis</a:t>
            </a:r>
          </a:p>
          <a:p>
            <a:r>
              <a:rPr lang="en-US" sz="3500" dirty="0">
                <a:solidFill>
                  <a:schemeClr val="bg1"/>
                </a:solidFill>
              </a:rPr>
              <a:t>Overall Program Outcomes</a:t>
            </a:r>
          </a:p>
        </p:txBody>
      </p:sp>
      <p:pic>
        <p:nvPicPr>
          <p:cNvPr id="43012" name="Picture 1" descr="Y:\Info\Photos\Restoration on Private Lands\11-6-08 Yolo County field trip\Photos by Erik Schmidt\Yolo County PIR plant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4321175" y="0"/>
            <a:ext cx="136525" cy="8229600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2535" y="1982225"/>
            <a:ext cx="9573065" cy="6056875"/>
          </a:xfrm>
        </p:spPr>
        <p:txBody>
          <a:bodyPr/>
          <a:lstStyle/>
          <a:p>
            <a:pPr marL="685800" indent="-685800">
              <a:spcBef>
                <a:spcPts val="1500"/>
              </a:spcBef>
              <a:spcAft>
                <a:spcPts val="15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Average # practices                       </a:t>
            </a:r>
            <a:r>
              <a:rPr lang="en-US" sz="3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authorized </a:t>
            </a:r>
            <a:r>
              <a:rPr lang="en-US" sz="35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= 13/program</a:t>
            </a:r>
          </a:p>
          <a:p>
            <a:pPr marL="685800" indent="-685800">
              <a:spcBef>
                <a:spcPts val="1500"/>
              </a:spcBef>
              <a:spcAft>
                <a:spcPts val="15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Average # practices                             </a:t>
            </a:r>
            <a:r>
              <a:rPr lang="en-US" sz="3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actually implemented </a:t>
            </a:r>
            <a:r>
              <a:rPr lang="en-US" sz="35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= 7/program              </a:t>
            </a:r>
          </a:p>
          <a:p>
            <a:pPr marL="685800" indent="-685800">
              <a:spcBef>
                <a:spcPts val="1500"/>
              </a:spcBef>
              <a:spcAft>
                <a:spcPts val="15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5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Average # practices                       </a:t>
            </a:r>
            <a:r>
              <a:rPr lang="en-US" sz="3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commonly implemented </a:t>
            </a:r>
            <a:r>
              <a:rPr lang="en-US" sz="35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= 4/program</a:t>
            </a:r>
          </a:p>
          <a:p>
            <a:pPr marL="685800" indent="-685800">
              <a:spcBef>
                <a:spcPts val="2400"/>
              </a:spcBef>
              <a:spcAft>
                <a:spcPts val="1500"/>
              </a:spcAft>
              <a:buClr>
                <a:srgbClr val="99CC00"/>
              </a:buClr>
              <a:buNone/>
            </a:pPr>
            <a:r>
              <a:rPr lang="en-US" sz="4400" dirty="0" err="1" smtClean="0">
                <a:solidFill>
                  <a:srgbClr val="99CC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3500" dirty="0" err="1" smtClean="0">
                <a:solidFill>
                  <a:schemeClr val="bg1"/>
                </a:solidFill>
                <a:ea typeface="ＭＳ Ｐゴシック"/>
                <a:cs typeface="ＭＳ Ｐゴシック"/>
              </a:rPr>
              <a:t>Selecting</a:t>
            </a:r>
            <a:r>
              <a:rPr lang="en-US" sz="35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en-US" sz="35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core set of conservation practices is feasible</a:t>
            </a:r>
            <a:endParaRPr lang="en-US" sz="3500" dirty="0" smtClean="0">
              <a:solidFill>
                <a:srgbClr val="99CC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TextBox 6"/>
          <p:cNvSpPr txBox="1">
            <a:spLocks noChangeArrowheads="1"/>
          </p:cNvSpPr>
          <p:nvPr/>
        </p:nvSpPr>
        <p:spPr bwMode="auto">
          <a:xfrm>
            <a:off x="5029200" y="277813"/>
            <a:ext cx="96012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PIR Data Analysis</a:t>
            </a:r>
          </a:p>
          <a:p>
            <a:r>
              <a:rPr lang="en-US" sz="3500">
                <a:solidFill>
                  <a:schemeClr val="bg1"/>
                </a:solidFill>
              </a:rPr>
              <a:t>Conservation Practices</a:t>
            </a:r>
          </a:p>
        </p:txBody>
      </p:sp>
      <p:pic>
        <p:nvPicPr>
          <p:cNvPr id="47108" name="Picture 1" descr="Y:\Info\Photos\Restoration on Private Lands\11-6-08 Yolo County field trip\Photos by Erik Schmidt\Yolo County PIR plant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4321175" y="0"/>
            <a:ext cx="136525" cy="8229600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13258800" cy="1371600"/>
          </a:xfrm>
        </p:spPr>
        <p:txBody>
          <a:bodyPr/>
          <a:lstStyle/>
          <a:p>
            <a:pPr eaLnBrk="1" hangingPunct="1"/>
            <a:r>
              <a:rPr lang="en-US" sz="4500" b="1" smtClean="0">
                <a:solidFill>
                  <a:schemeClr val="bg1"/>
                </a:solidFill>
                <a:ea typeface="ＭＳ Ｐゴシック"/>
                <a:cs typeface="ＭＳ Ｐゴシック"/>
              </a:rPr>
              <a:t>Sustainable Conservation</a:t>
            </a:r>
            <a:endParaRPr lang="en-US" sz="400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457200" y="2687638"/>
            <a:ext cx="13716000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501 (c)(3) non-profit organization (founded 1993</a:t>
            </a:r>
            <a:r>
              <a:rPr lang="en-US" sz="3600" dirty="0" smtClean="0">
                <a:solidFill>
                  <a:schemeClr val="bg1"/>
                </a:solidFill>
              </a:rPr>
              <a:t>)</a:t>
            </a:r>
          </a:p>
          <a:p>
            <a:pPr marL="571500" indent="-571500"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Based in San Francisco – offices in Modesto &amp; </a:t>
            </a:r>
            <a:r>
              <a:rPr lang="en-US" sz="3600" dirty="0" smtClean="0">
                <a:solidFill>
                  <a:schemeClr val="bg1"/>
                </a:solidFill>
              </a:rPr>
              <a:t>Burbank</a:t>
            </a:r>
          </a:p>
          <a:p>
            <a:pPr marL="571500" indent="-571500"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Initiated Partners in Restoration (PIR) permit coordination program in 1996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0400" y="1828800"/>
            <a:ext cx="10160000" cy="6400800"/>
          </a:xfrm>
        </p:spPr>
        <p:txBody>
          <a:bodyPr anchor="ctr"/>
          <a:lstStyle/>
          <a:p>
            <a:pPr marL="466725" indent="-466725">
              <a:spcBef>
                <a:spcPts val="200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Average time required to develop PIR = 3.5 years </a:t>
            </a:r>
            <a:r>
              <a:rPr lang="en-US" sz="3000" dirty="0" err="1" smtClean="0">
                <a:solidFill>
                  <a:schemeClr val="bg1"/>
                </a:solidFill>
                <a:latin typeface="Wingdings"/>
                <a:ea typeface="Wingdings"/>
                <a:cs typeface="Wingdings"/>
              </a:rPr>
              <a:t></a:t>
            </a:r>
            <a:endParaRPr lang="en-US" sz="3000" b="1" dirty="0" smtClean="0">
              <a:solidFill>
                <a:schemeClr val="accent3"/>
              </a:solidFill>
              <a:ea typeface="ＭＳ Ｐゴシック"/>
              <a:cs typeface="ＭＳ Ｐゴシック"/>
            </a:endParaRPr>
          </a:p>
          <a:p>
            <a:pPr marL="466725" indent="-466725">
              <a:spcBef>
                <a:spcPts val="200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Average cost to develop PIR = $373,000 </a:t>
            </a:r>
            <a:r>
              <a:rPr lang="en-US" sz="3000" dirty="0" err="1" smtClean="0">
                <a:solidFill>
                  <a:schemeClr val="bg1"/>
                </a:solidFill>
                <a:latin typeface="Wingdings"/>
                <a:ea typeface="Wingdings"/>
                <a:cs typeface="Wingdings"/>
              </a:rPr>
              <a:t></a:t>
            </a:r>
            <a:endParaRPr lang="en-US" sz="30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466725" indent="-466725">
              <a:spcBef>
                <a:spcPts val="200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Average # projects installed </a:t>
            </a:r>
            <a:r>
              <a:rPr lang="en-US" sz="30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before </a:t>
            </a:r>
            <a:r>
              <a:rPr lang="en-US" sz="3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PIR = 1/year </a:t>
            </a:r>
          </a:p>
          <a:p>
            <a:pPr marL="466725" indent="-466725">
              <a:spcBef>
                <a:spcPts val="200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Average # projects installed </a:t>
            </a:r>
            <a:r>
              <a:rPr lang="en-US" sz="30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with </a:t>
            </a:r>
            <a:r>
              <a:rPr lang="en-US" sz="30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PIR = 5/year</a:t>
            </a: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Box 6"/>
          <p:cNvSpPr txBox="1">
            <a:spLocks noChangeArrowheads="1"/>
          </p:cNvSpPr>
          <p:nvPr/>
        </p:nvSpPr>
        <p:spPr bwMode="auto">
          <a:xfrm>
            <a:off x="5029200" y="277813"/>
            <a:ext cx="96012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PIR Data Analysis</a:t>
            </a:r>
          </a:p>
          <a:p>
            <a:r>
              <a:rPr lang="en-US" sz="3500" u="sng">
                <a:solidFill>
                  <a:schemeClr val="bg1"/>
                </a:solidFill>
              </a:rPr>
              <a:t>Individual</a:t>
            </a:r>
            <a:r>
              <a:rPr lang="en-US" sz="3500">
                <a:solidFill>
                  <a:schemeClr val="bg1"/>
                </a:solidFill>
              </a:rPr>
              <a:t> Program Outcomes</a:t>
            </a:r>
          </a:p>
        </p:txBody>
      </p:sp>
      <p:pic>
        <p:nvPicPr>
          <p:cNvPr id="45060" name="Picture 1" descr="Y:\Info\Photos\Restoration on Private Lands\11-6-08 Yolo County field trip\Photos by Erik Schmidt\Yolo County PIR plant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4321175" y="0"/>
            <a:ext cx="136525" cy="8229600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6600" y="1625600"/>
            <a:ext cx="10083800" cy="6604000"/>
          </a:xfrm>
        </p:spPr>
        <p:txBody>
          <a:bodyPr/>
          <a:lstStyle/>
          <a:p>
            <a:pPr marL="685800" indent="-685800">
              <a:spcBef>
                <a:spcPct val="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PIR can significantly boost the pace of restoration</a:t>
            </a:r>
          </a:p>
          <a:p>
            <a:pPr marL="685800" indent="-685800">
              <a:spcBef>
                <a:spcPct val="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Environmental protection measures for PIR considered strong/very strong</a:t>
            </a:r>
          </a:p>
          <a:p>
            <a:pPr marL="685800" indent="-685800">
              <a:spcBef>
                <a:spcPct val="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Controlling sediment &amp; enhancing habitat helps achieve TMDL targets &amp; species recovery goals</a:t>
            </a:r>
          </a:p>
          <a:p>
            <a:pPr marL="685800" indent="-685800" eaLnBrk="1" hangingPunct="1">
              <a:spcBef>
                <a:spcPct val="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Successful PIR programs can help many private landowners do conservation work</a:t>
            </a:r>
          </a:p>
          <a:p>
            <a:pPr marL="685800" indent="-685800" eaLnBrk="1" hangingPunct="1">
              <a:spcBef>
                <a:spcPct val="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PIR costly &amp; difficult to develop but worthwhile when enough projects are implemented</a:t>
            </a:r>
          </a:p>
          <a:p>
            <a:pPr marL="685800" indent="-685800" eaLnBrk="1" hangingPunct="1">
              <a:spcBef>
                <a:spcPct val="0"/>
              </a:spcBef>
              <a:spcAft>
                <a:spcPts val="2000"/>
              </a:spcAft>
              <a:buClr>
                <a:srgbClr val="99CC00"/>
              </a:buClr>
              <a:buFont typeface="Wingdings" pitchFamily="2" charset="2"/>
              <a:buChar char="§"/>
            </a:pPr>
            <a:endParaRPr lang="en-US" sz="32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1" name="TextBox 6"/>
          <p:cNvSpPr txBox="1">
            <a:spLocks noChangeArrowheads="1"/>
          </p:cNvSpPr>
          <p:nvPr/>
        </p:nvSpPr>
        <p:spPr bwMode="auto">
          <a:xfrm>
            <a:off x="5029200" y="277813"/>
            <a:ext cx="96012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306513"/>
            <a:r>
              <a:rPr lang="en-US" sz="4000" b="1">
                <a:solidFill>
                  <a:schemeClr val="bg1"/>
                </a:solidFill>
              </a:rPr>
              <a:t>Comprehensive PIR Assessment</a:t>
            </a:r>
          </a:p>
          <a:p>
            <a:pPr defTabSz="1306513"/>
            <a:r>
              <a:rPr lang="en-US" sz="3500">
                <a:solidFill>
                  <a:schemeClr val="bg1"/>
                </a:solidFill>
              </a:rPr>
              <a:t>Conclusions</a:t>
            </a:r>
          </a:p>
        </p:txBody>
      </p:sp>
      <p:pic>
        <p:nvPicPr>
          <p:cNvPr id="83972" name="Picture 1" descr="Y:\Info\Photos\Restoration on Private Lands\11-6-08 Yolo County field trip\Photos by Erik Schmidt\Yolo County PIR plant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Rectangle 7"/>
          <p:cNvSpPr>
            <a:spLocks noChangeArrowheads="1"/>
          </p:cNvSpPr>
          <p:nvPr/>
        </p:nvSpPr>
        <p:spPr bwMode="auto">
          <a:xfrm>
            <a:off x="4321175" y="0"/>
            <a:ext cx="136525" cy="8229600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38500"/>
            <a:ext cx="13763625" cy="4681538"/>
          </a:xfrm>
        </p:spPr>
        <p:txBody>
          <a:bodyPr/>
          <a:lstStyle/>
          <a:p>
            <a:pPr algn="ctr">
              <a:buClr>
                <a:srgbClr val="99CC00"/>
              </a:buClr>
              <a:buFontTx/>
              <a:buNone/>
            </a:pPr>
            <a:r>
              <a:rPr lang="en-US" sz="40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Transition PIR permitting efforts from</a:t>
            </a:r>
          </a:p>
          <a:p>
            <a:pPr algn="ctr">
              <a:buClr>
                <a:srgbClr val="99CC00"/>
              </a:buClr>
              <a:buFontTx/>
              <a:buNone/>
            </a:pPr>
            <a:r>
              <a:rPr lang="en-US" sz="40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watershed and countywide basis to a </a:t>
            </a:r>
          </a:p>
          <a:p>
            <a:pPr algn="ctr">
              <a:buClr>
                <a:srgbClr val="99CC00"/>
              </a:buClr>
              <a:buFontTx/>
              <a:buNone/>
            </a:pPr>
            <a:r>
              <a:rPr lang="en-US" sz="40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statewide or multi-region program</a:t>
            </a:r>
          </a:p>
          <a:p>
            <a:pPr>
              <a:buClr>
                <a:srgbClr val="99CC00"/>
              </a:buClr>
            </a:pPr>
            <a:endParaRPr lang="en-US" sz="3600" b="1" dirty="0" smtClean="0">
              <a:solidFill>
                <a:srgbClr val="99CC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 </a:t>
            </a:r>
          </a:p>
        </p:txBody>
      </p:sp>
      <p:sp>
        <p:nvSpPr>
          <p:cNvPr id="86019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136525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86020" name="TextBox 6"/>
          <p:cNvSpPr txBox="1">
            <a:spLocks noChangeArrowheads="1"/>
          </p:cNvSpPr>
          <p:nvPr/>
        </p:nvSpPr>
        <p:spPr bwMode="auto">
          <a:xfrm>
            <a:off x="0" y="361950"/>
            <a:ext cx="14630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306513">
              <a:spcAft>
                <a:spcPts val="3500"/>
              </a:spcAft>
              <a:buClr>
                <a:srgbClr val="99CC00"/>
              </a:buClr>
            </a:pPr>
            <a:r>
              <a:rPr lang="en-US" sz="4800" b="1">
                <a:solidFill>
                  <a:schemeClr val="bg1"/>
                </a:solidFill>
              </a:rPr>
              <a:t>Sustainable Conservation’s Proposal</a:t>
            </a:r>
            <a:endParaRPr lang="en-US" sz="4400" b="1">
              <a:solidFill>
                <a:schemeClr val="bg1"/>
              </a:solidFill>
              <a:latin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02402" y="1625600"/>
            <a:ext cx="10127998" cy="69596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Recommendation 1 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Build Support for Statewide or Multi-region Restoration Program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Recommendation 2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Select Core Set of Conservation Practices &amp; Environmental Protection Measures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Recommendation 3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Programmatic Permitting for Scaled-up PIR (DFG, CCC, SWRCB, Corps, NOAA, FWS)</a:t>
            </a:r>
            <a:endParaRPr lang="en-US" sz="36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99CC00"/>
                </a:solidFill>
              </a:rPr>
              <a:t>Recommendation 4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Seek Exemptions from County Ordinances for Projects Regulated by Federal &amp; State Agencies</a:t>
            </a:r>
            <a:endParaRPr lang="en-US" sz="36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sz="36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sz="36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4948238" y="152400"/>
            <a:ext cx="9498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 anchor="ctr"/>
          <a:lstStyle/>
          <a:p>
            <a:pPr defTabSz="1306513"/>
            <a:r>
              <a:rPr lang="en-US" sz="4000" b="1" dirty="0">
                <a:solidFill>
                  <a:schemeClr val="bg1"/>
                </a:solidFill>
              </a:rPr>
              <a:t>Comprehensive PIR Assessment</a:t>
            </a:r>
            <a:r>
              <a:rPr lang="en-US" sz="4500" b="1" dirty="0" smtClean="0">
                <a:solidFill>
                  <a:schemeClr val="bg1"/>
                </a:solidFill>
              </a:rPr>
              <a:t/>
            </a:r>
            <a:br>
              <a:rPr lang="en-US" sz="4500" b="1" dirty="0" smtClean="0">
                <a:solidFill>
                  <a:schemeClr val="bg1"/>
                </a:solidFill>
              </a:rPr>
            </a:br>
            <a:r>
              <a:rPr lang="en-US" sz="3500" dirty="0" smtClean="0">
                <a:solidFill>
                  <a:schemeClr val="bg1"/>
                </a:solidFill>
              </a:rPr>
              <a:t>Recommendations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88068" name="Picture 7" descr="tree + stream_12 inch height_72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0075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Rectangle 6"/>
          <p:cNvSpPr>
            <a:spLocks noChangeArrowheads="1"/>
          </p:cNvSpPr>
          <p:nvPr/>
        </p:nvSpPr>
        <p:spPr bwMode="auto">
          <a:xfrm>
            <a:off x="4321175" y="0"/>
            <a:ext cx="136525" cy="8229600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5800" y="1546282"/>
            <a:ext cx="10134600" cy="668331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rgbClr val="99CC00"/>
                </a:solidFill>
              </a:rPr>
              <a:t>Recommendation 5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Standardize Monitoring &amp; Reporting for PIR</a:t>
            </a:r>
            <a:endParaRPr lang="en-US" sz="3600" b="1" dirty="0" smtClean="0">
              <a:solidFill>
                <a:srgbClr val="99CC00"/>
              </a:solidFill>
              <a:ea typeface="ＭＳ Ｐゴシック"/>
              <a:cs typeface="ＭＳ Ｐゴシック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Recommendation 6 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Statewide CEQA Process for PIR &amp; Revise CEQA Guidelines for Restoration Programs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Recommendation 7 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Provide ESA &amp; NHPA/SHPO Coverage for Entire PIR Program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36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Recommendation 8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Integrate Federal &amp; State Safe Harbor Agreements into PIR Program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z="36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z="36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sz="36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endParaRPr lang="en-US" sz="36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4948238" y="152400"/>
            <a:ext cx="9498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 anchor="ctr"/>
          <a:lstStyle/>
          <a:p>
            <a:pPr defTabSz="1306513"/>
            <a:r>
              <a:rPr lang="en-US" sz="4000" b="1" dirty="0">
                <a:solidFill>
                  <a:schemeClr val="bg1"/>
                </a:solidFill>
              </a:rPr>
              <a:t>Comprehensive PIR Assessment</a:t>
            </a:r>
            <a:r>
              <a:rPr lang="en-US" sz="4500" b="1" dirty="0" smtClean="0">
                <a:solidFill>
                  <a:schemeClr val="bg1"/>
                </a:solidFill>
              </a:rPr>
              <a:t/>
            </a:r>
            <a:br>
              <a:rPr lang="en-US" sz="4500" b="1" dirty="0" smtClean="0">
                <a:solidFill>
                  <a:schemeClr val="bg1"/>
                </a:solidFill>
              </a:rPr>
            </a:br>
            <a:r>
              <a:rPr lang="en-US" sz="3500" dirty="0" smtClean="0">
                <a:solidFill>
                  <a:schemeClr val="bg1"/>
                </a:solidFill>
              </a:rPr>
              <a:t>Recommendations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92164" name="Picture 6" descr="tree + stream_12 inch height_72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0075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321175" y="0"/>
            <a:ext cx="136525" cy="8229600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48238" y="2876550"/>
            <a:ext cx="9263062" cy="4057650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36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sz="44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sz="44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Rectangle 2"/>
          <p:cNvSpPr>
            <a:spLocks noChangeArrowheads="1"/>
          </p:cNvSpPr>
          <p:nvPr/>
        </p:nvSpPr>
        <p:spPr bwMode="auto">
          <a:xfrm>
            <a:off x="4948238" y="152400"/>
            <a:ext cx="9498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15" tIns="65308" rIns="130615" bIns="65308" anchor="ctr"/>
          <a:lstStyle/>
          <a:p>
            <a:pPr defTabSz="1306513"/>
            <a:r>
              <a:rPr lang="en-US" sz="4000" b="1" dirty="0">
                <a:solidFill>
                  <a:schemeClr val="bg1"/>
                </a:solidFill>
              </a:rPr>
              <a:t>Comprehensive PIR Assessment</a:t>
            </a:r>
            <a:r>
              <a:rPr lang="en-US" sz="4500" b="1" dirty="0" smtClean="0">
                <a:solidFill>
                  <a:schemeClr val="bg1"/>
                </a:solidFill>
              </a:rPr>
              <a:t/>
            </a:r>
            <a:br>
              <a:rPr lang="en-US" sz="4500" b="1" dirty="0" smtClean="0">
                <a:solidFill>
                  <a:schemeClr val="bg1"/>
                </a:solidFill>
              </a:rPr>
            </a:br>
            <a:r>
              <a:rPr lang="en-US" sz="3500" dirty="0" smtClean="0">
                <a:solidFill>
                  <a:schemeClr val="bg1"/>
                </a:solidFill>
              </a:rPr>
              <a:t>Recommendations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98308" name="Picture 6" descr="tree + stream_12 inch height_72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0075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Rectangle 6"/>
          <p:cNvSpPr>
            <a:spLocks noChangeArrowheads="1"/>
          </p:cNvSpPr>
          <p:nvPr/>
        </p:nvSpPr>
        <p:spPr bwMode="auto">
          <a:xfrm>
            <a:off x="4321175" y="0"/>
            <a:ext cx="136525" cy="8229600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306513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1943692"/>
            <a:ext cx="9601200" cy="681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99CC00"/>
                </a:solidFill>
              </a:rPr>
              <a:t>Recommendation 9 </a:t>
            </a:r>
          </a:p>
          <a:p>
            <a:pPr>
              <a:spcAft>
                <a:spcPts val="1000"/>
              </a:spcAft>
            </a:pPr>
            <a:r>
              <a:rPr lang="en-US" sz="3600" dirty="0" smtClean="0">
                <a:solidFill>
                  <a:schemeClr val="bg1"/>
                </a:solidFill>
              </a:rPr>
              <a:t>Demonstrate How PIR Helps Achieve Environmental Goals &amp; Seek Greater Funding</a:t>
            </a:r>
          </a:p>
          <a:p>
            <a:r>
              <a:rPr lang="en-US" sz="3600" b="1" dirty="0" smtClean="0">
                <a:solidFill>
                  <a:srgbClr val="99CC00"/>
                </a:solidFill>
              </a:rPr>
              <a:t>Recommendation 10</a:t>
            </a:r>
          </a:p>
          <a:p>
            <a:pPr>
              <a:spcAft>
                <a:spcPts val="1000"/>
              </a:spcAft>
            </a:pPr>
            <a:r>
              <a:rPr lang="en-US" sz="3600" dirty="0" smtClean="0">
                <a:solidFill>
                  <a:schemeClr val="bg1"/>
                </a:solidFill>
              </a:rPr>
              <a:t>Increase RCDs’ Capacity for PIR Development &amp; Implementation</a:t>
            </a:r>
          </a:p>
          <a:p>
            <a:r>
              <a:rPr lang="en-US" sz="3600" b="1" dirty="0" smtClean="0">
                <a:solidFill>
                  <a:srgbClr val="99CC00"/>
                </a:solidFill>
              </a:rPr>
              <a:t>Recommendation 11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Help Other Parties to Use the RCDs’ Programmatic Permits &amp; Authorizations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Aft>
                <a:spcPts val="1000"/>
              </a:spcAft>
            </a:pPr>
            <a:endParaRPr lang="en-US" sz="32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5600" y="2603500"/>
            <a:ext cx="14274800" cy="4991100"/>
          </a:xfrm>
        </p:spPr>
        <p:txBody>
          <a:bodyPr/>
          <a:lstStyle/>
          <a:p>
            <a:pPr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Publish PIR Assessment report (February)</a:t>
            </a:r>
          </a:p>
          <a:p>
            <a:pPr>
              <a:buClr>
                <a:srgbClr val="99CC00"/>
              </a:buClr>
              <a:buFont typeface="Wingdings" pitchFamily="2" charset="2"/>
              <a:buChar char="§"/>
            </a:pPr>
            <a:endParaRPr lang="en-US" sz="36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Continue outreach effort to build support</a:t>
            </a:r>
          </a:p>
          <a:p>
            <a:pPr>
              <a:buClr>
                <a:srgbClr val="99CC00"/>
              </a:buClr>
              <a:buFont typeface="Wingdings" pitchFamily="2" charset="2"/>
              <a:buChar char="§"/>
            </a:pPr>
            <a:endParaRPr lang="en-US" sz="36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Collaborate with agencies and partners to establish statewide or multi-region restoration program (3-5 year effort) that can lead to many more restoration projects getting done</a:t>
            </a:r>
          </a:p>
          <a:p>
            <a:pPr>
              <a:buClr>
                <a:srgbClr val="99CC00"/>
              </a:buClr>
            </a:pPr>
            <a:endParaRPr lang="en-US" sz="3600" b="1" dirty="0" smtClean="0">
              <a:solidFill>
                <a:srgbClr val="99CC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 </a:t>
            </a: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136525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104452" name="TextBox 6"/>
          <p:cNvSpPr txBox="1">
            <a:spLocks noChangeArrowheads="1"/>
          </p:cNvSpPr>
          <p:nvPr/>
        </p:nvSpPr>
        <p:spPr bwMode="auto">
          <a:xfrm>
            <a:off x="0" y="361950"/>
            <a:ext cx="14630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306513">
              <a:spcAft>
                <a:spcPts val="3500"/>
              </a:spcAft>
              <a:buClr>
                <a:srgbClr val="99CC00"/>
              </a:buClr>
            </a:pPr>
            <a:r>
              <a:rPr lang="en-US" sz="4800" b="1" dirty="0">
                <a:solidFill>
                  <a:schemeClr val="bg1"/>
                </a:solidFill>
              </a:rPr>
              <a:t>Next Steps for</a:t>
            </a:r>
            <a:r>
              <a:rPr lang="en-US" sz="4800" b="1" dirty="0" smtClean="0">
                <a:solidFill>
                  <a:schemeClr val="bg1"/>
                </a:solidFill>
              </a:rPr>
              <a:t> PIR Assessment </a:t>
            </a:r>
            <a:r>
              <a:rPr lang="en-US" sz="4800" b="1" dirty="0">
                <a:solidFill>
                  <a:schemeClr val="bg1"/>
                </a:solidFill>
              </a:rPr>
              <a:t>Process</a:t>
            </a:r>
            <a:endParaRPr lang="en-US" sz="4400" b="1" dirty="0">
              <a:solidFill>
                <a:schemeClr val="bg1"/>
              </a:solidFill>
              <a:latin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762000"/>
            <a:ext cx="14630400" cy="16764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1042988"/>
            <a:ext cx="1463040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306513">
              <a:spcBef>
                <a:spcPct val="50000"/>
              </a:spcBef>
              <a:defRPr/>
            </a:pPr>
            <a:r>
              <a:rPr lang="en-US" sz="65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Thank you!</a:t>
            </a:r>
            <a:endParaRPr lang="en-US" sz="6500" b="1">
              <a:solidFill>
                <a:srgbClr val="99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defTabSz="1306513">
              <a:spcBef>
                <a:spcPct val="50000"/>
              </a:spcBef>
              <a:defRPr/>
            </a:pPr>
            <a:endParaRPr lang="en-US" sz="7200" b="1">
              <a:solidFill>
                <a:schemeClr val="bg1"/>
              </a:solidFill>
            </a:endParaRPr>
          </a:p>
        </p:txBody>
      </p:sp>
      <p:sp>
        <p:nvSpPr>
          <p:cNvPr id="106499" name="Rectangle 4"/>
          <p:cNvSpPr>
            <a:spLocks noChangeArrowheads="1"/>
          </p:cNvSpPr>
          <p:nvPr/>
        </p:nvSpPr>
        <p:spPr bwMode="auto">
          <a:xfrm>
            <a:off x="0" y="725488"/>
            <a:ext cx="14630400" cy="76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00" name="Rectangle 5"/>
          <p:cNvSpPr>
            <a:spLocks noChangeArrowheads="1"/>
          </p:cNvSpPr>
          <p:nvPr/>
        </p:nvSpPr>
        <p:spPr bwMode="auto">
          <a:xfrm>
            <a:off x="0" y="2389188"/>
            <a:ext cx="14630400" cy="76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01" name="TextBox 5"/>
          <p:cNvSpPr txBox="1">
            <a:spLocks noChangeArrowheads="1"/>
          </p:cNvSpPr>
          <p:nvPr/>
        </p:nvSpPr>
        <p:spPr bwMode="auto">
          <a:xfrm>
            <a:off x="0" y="4240213"/>
            <a:ext cx="146304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99CC00"/>
                </a:solidFill>
              </a:rPr>
              <a:t>Erik Schmidt</a:t>
            </a:r>
            <a:endParaRPr lang="en-US" sz="4000" b="1" dirty="0" smtClean="0">
              <a:solidFill>
                <a:srgbClr val="99CC00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Senior </a:t>
            </a:r>
            <a:r>
              <a:rPr lang="en-US" sz="4000" smtClean="0">
                <a:solidFill>
                  <a:schemeClr val="bg1"/>
                </a:solidFill>
              </a:rPr>
              <a:t>Research Analyst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</a:rPr>
              <a:t>415-977-0380 x334</a:t>
            </a:r>
          </a:p>
          <a:p>
            <a:pPr algn="ctr"/>
            <a:r>
              <a:rPr lang="en-US" sz="3500" dirty="0" err="1">
                <a:solidFill>
                  <a:schemeClr val="bg1"/>
                </a:solidFill>
              </a:rPr>
              <a:t>eschmidt@suscon.org</a:t>
            </a:r>
            <a:endParaRPr lang="en-US" sz="3500" dirty="0">
              <a:solidFill>
                <a:schemeClr val="bg1"/>
              </a:solidFill>
            </a:endParaRPr>
          </a:p>
          <a:p>
            <a:pPr algn="ctr"/>
            <a:r>
              <a:rPr lang="en-US" sz="3500" dirty="0" err="1">
                <a:solidFill>
                  <a:schemeClr val="bg1"/>
                </a:solidFill>
              </a:rPr>
              <a:t>www.suscon.org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06502" name="Picture 14" descr="SusCon_color_logo_only_RGB_black background + white text"/>
          <p:cNvPicPr>
            <a:picLocks noChangeAspect="1" noChangeArrowheads="1"/>
          </p:cNvPicPr>
          <p:nvPr/>
        </p:nvPicPr>
        <p:blipFill>
          <a:blip r:embed="rId3"/>
          <a:srcRect b="-5048"/>
          <a:stretch>
            <a:fillRect/>
          </a:stretch>
        </p:blipFill>
        <p:spPr bwMode="auto">
          <a:xfrm>
            <a:off x="5343525" y="2994025"/>
            <a:ext cx="3836988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120900"/>
            <a:ext cx="14173200" cy="64135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>
                <a:srgbClr val="99CC00"/>
              </a:buClr>
              <a:buFontTx/>
              <a:buNone/>
            </a:pPr>
            <a:r>
              <a:rPr lang="en-US" sz="2800" dirty="0" smtClean="0">
                <a:solidFill>
                  <a:schemeClr val="folHlink"/>
                </a:solidFill>
                <a:ea typeface="ＭＳ Ｐゴシック"/>
                <a:cs typeface="ＭＳ Ｐゴシック"/>
              </a:rPr>
              <a:t>Goal:</a:t>
            </a: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	Greatly </a:t>
            </a:r>
            <a:r>
              <a:rPr lang="en-US" sz="2800" u="sng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increase</a:t>
            </a: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permitted erosion control &amp; habitat enhancement projects 	implemented voluntarily on private lands </a:t>
            </a:r>
          </a:p>
          <a:p>
            <a:pPr>
              <a:lnSpc>
                <a:spcPct val="80000"/>
              </a:lnSpc>
              <a:spcAft>
                <a:spcPts val="1500"/>
              </a:spcAft>
              <a:buClr>
                <a:srgbClr val="99CC00"/>
              </a:buClr>
              <a:buFontTx/>
              <a:buNone/>
            </a:pPr>
            <a:r>
              <a:rPr lang="en-US" sz="2800" dirty="0" smtClean="0">
                <a:solidFill>
                  <a:schemeClr val="folHlink"/>
                </a:solidFill>
                <a:ea typeface="ＭＳ Ｐゴシック"/>
                <a:cs typeface="ＭＳ Ｐゴシック"/>
              </a:rPr>
              <a:t>Method</a:t>
            </a:r>
            <a:r>
              <a:rPr lang="en-US" sz="2800" i="1" dirty="0" smtClean="0">
                <a:solidFill>
                  <a:schemeClr val="folHlink"/>
                </a:solidFill>
                <a:ea typeface="ＭＳ Ｐゴシック"/>
                <a:cs typeface="ＭＳ Ｐゴシック"/>
              </a:rPr>
              <a:t>: </a:t>
            </a:r>
            <a:r>
              <a:rPr lang="en-US" sz="2800" i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Programmatic </a:t>
            </a: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permitting of specified conservation practices &amp; 	 	   	  environmental protection measures</a:t>
            </a:r>
          </a:p>
          <a:p>
            <a:pPr>
              <a:lnSpc>
                <a:spcPct val="80000"/>
              </a:lnSpc>
              <a:spcAft>
                <a:spcPts val="1500"/>
              </a:spcAft>
              <a:buClr>
                <a:srgbClr val="99CC00"/>
              </a:buClr>
              <a:buFontTx/>
              <a:buNone/>
            </a:pPr>
            <a:r>
              <a:rPr lang="en-US" sz="2800" dirty="0" smtClean="0">
                <a:solidFill>
                  <a:schemeClr val="folHlink"/>
                </a:solidFill>
                <a:ea typeface="ＭＳ Ｐゴシック"/>
                <a:cs typeface="ＭＳ Ｐゴシック"/>
              </a:rPr>
              <a:t>Focus:</a:t>
            </a: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	  Streams &amp; adjacent uplands on farmland, ranchland, rural residential</a:t>
            </a:r>
          </a:p>
          <a:p>
            <a:pPr>
              <a:lnSpc>
                <a:spcPct val="80000"/>
              </a:lnSpc>
              <a:spcAft>
                <a:spcPts val="1500"/>
              </a:spcAft>
              <a:buClr>
                <a:srgbClr val="99CC00"/>
              </a:buClr>
              <a:buFontTx/>
              <a:buNone/>
            </a:pPr>
            <a:r>
              <a:rPr lang="en-US" sz="2800" dirty="0" smtClean="0">
                <a:solidFill>
                  <a:schemeClr val="folHlink"/>
                </a:solidFill>
                <a:ea typeface="ＭＳ Ｐゴシック"/>
                <a:cs typeface="ＭＳ Ｐゴシック"/>
              </a:rPr>
              <a:t>Benefits:</a:t>
            </a: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Improved habitat complexity &amp; connectivity, water quality, recovery of 	   	  listed species, management of working lands</a:t>
            </a:r>
            <a:endParaRPr lang="en-US" sz="44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  <a:buClr>
                <a:srgbClr val="99CC00"/>
              </a:buClr>
              <a:buFontTx/>
              <a:buNone/>
            </a:pPr>
            <a:r>
              <a:rPr lang="en-US" sz="2800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Partners:</a:t>
            </a:r>
          </a:p>
          <a:p>
            <a:pPr>
              <a:lnSpc>
                <a:spcPct val="80000"/>
              </a:lnSpc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Sustainable Conservation</a:t>
            </a:r>
          </a:p>
          <a:p>
            <a:pPr>
              <a:lnSpc>
                <a:spcPct val="80000"/>
              </a:lnSpc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USDA Natural Resources Conservation Service (NRCS) 	     </a:t>
            </a:r>
          </a:p>
          <a:p>
            <a:pPr>
              <a:lnSpc>
                <a:spcPct val="80000"/>
              </a:lnSpc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Local Resource Conservation Districts (RCDs)</a:t>
            </a:r>
          </a:p>
          <a:p>
            <a:pPr>
              <a:lnSpc>
                <a:spcPct val="80000"/>
              </a:lnSpc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Regulatory agencies</a:t>
            </a:r>
          </a:p>
          <a:p>
            <a:pPr>
              <a:lnSpc>
                <a:spcPct val="80000"/>
              </a:lnSpc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Landowners, land trusts, conservancies &amp; others</a:t>
            </a:r>
            <a:endParaRPr lang="en-US" sz="2800" dirty="0" smtClean="0">
              <a:solidFill>
                <a:srgbClr val="99CC00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endParaRPr lang="en-US" sz="3000" dirty="0" smtClean="0">
              <a:solidFill>
                <a:srgbClr val="99CC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 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136525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0" y="76200"/>
            <a:ext cx="146304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99CC00"/>
              </a:buClr>
            </a:pPr>
            <a:r>
              <a:rPr lang="en-US" sz="4400" b="1" dirty="0">
                <a:solidFill>
                  <a:schemeClr val="bg1"/>
                </a:solidFill>
              </a:rPr>
              <a:t>Accelerating Restoration in California</a:t>
            </a:r>
          </a:p>
          <a:p>
            <a:pPr algn="ctr">
              <a:buClr>
                <a:srgbClr val="99CC00"/>
              </a:buClr>
            </a:pPr>
            <a:r>
              <a:rPr lang="en-US" sz="4400" b="1" dirty="0">
                <a:solidFill>
                  <a:schemeClr val="bg1"/>
                </a:solidFill>
              </a:rPr>
              <a:t>With the</a:t>
            </a:r>
            <a:r>
              <a:rPr lang="en-US" sz="4400" b="1" dirty="0" smtClean="0">
                <a:solidFill>
                  <a:schemeClr val="bg1"/>
                </a:solidFill>
              </a:rPr>
              <a:t> Partners in Restoration (PIR) </a:t>
            </a:r>
            <a:r>
              <a:rPr lang="en-US" sz="4400" b="1" dirty="0">
                <a:solidFill>
                  <a:schemeClr val="bg1"/>
                </a:solidFill>
              </a:rPr>
              <a:t>Program</a:t>
            </a:r>
          </a:p>
          <a:p>
            <a:pPr algn="ctr">
              <a:spcAft>
                <a:spcPts val="3500"/>
              </a:spcAft>
              <a:buClr>
                <a:srgbClr val="99CC00"/>
              </a:buClr>
            </a:pPr>
            <a:endParaRPr lang="en-US" sz="4800" b="1" dirty="0">
              <a:solidFill>
                <a:schemeClr val="bg1"/>
              </a:solidFill>
              <a:latin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13258800" cy="13716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Accelerating Restoration with PIR</a:t>
            </a:r>
            <a:endParaRPr lang="en-US" sz="40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0" y="1898650"/>
            <a:ext cx="14630400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6725" indent="-466725" algn="ctr">
              <a:spcBef>
                <a:spcPts val="2400"/>
              </a:spcBef>
              <a:spcAft>
                <a:spcPts val="3000"/>
              </a:spcAft>
              <a:buClr>
                <a:schemeClr val="bg1"/>
              </a:buClr>
            </a:pPr>
            <a:r>
              <a:rPr lang="en-US" sz="3600" b="1" dirty="0">
                <a:solidFill>
                  <a:srgbClr val="99CC00"/>
                </a:solidFill>
              </a:rPr>
              <a:t>Challenges and Opportunities</a:t>
            </a:r>
            <a:endParaRPr lang="en-US" sz="3600" b="1" dirty="0" smtClean="0">
              <a:solidFill>
                <a:srgbClr val="99CC00"/>
              </a:solidFill>
            </a:endParaRPr>
          </a:p>
          <a:p>
            <a:pPr marL="466725" indent="-466725">
              <a:spcAft>
                <a:spcPts val="400"/>
              </a:spcAft>
              <a:buClr>
                <a:schemeClr val="folHlink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Farmers, ranchers and others are eager </a:t>
            </a:r>
            <a:r>
              <a:rPr lang="en-US" sz="3600" dirty="0">
                <a:solidFill>
                  <a:schemeClr val="bg1"/>
                </a:solidFill>
              </a:rPr>
              <a:t>for </a:t>
            </a:r>
            <a:r>
              <a:rPr lang="en-US" sz="3600" dirty="0" smtClean="0">
                <a:solidFill>
                  <a:schemeClr val="bg1"/>
                </a:solidFill>
              </a:rPr>
              <a:t>restoration but face arduous and time-consuming permit process</a:t>
            </a:r>
          </a:p>
          <a:p>
            <a:pPr marL="466725" indent="-466725">
              <a:spcAft>
                <a:spcPts val="1000"/>
              </a:spcAft>
              <a:buClr>
                <a:schemeClr val="folHlink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Regulatory </a:t>
            </a:r>
            <a:r>
              <a:rPr lang="en-US" sz="3600" dirty="0">
                <a:solidFill>
                  <a:schemeClr val="bg1"/>
                </a:solidFill>
              </a:rPr>
              <a:t>agencies </a:t>
            </a:r>
            <a:r>
              <a:rPr lang="en-US" sz="3600" dirty="0" smtClean="0">
                <a:solidFill>
                  <a:schemeClr val="bg1"/>
                </a:solidFill>
              </a:rPr>
              <a:t>can’t </a:t>
            </a:r>
            <a:r>
              <a:rPr lang="en-US" sz="3600" dirty="0">
                <a:solidFill>
                  <a:schemeClr val="bg1"/>
                </a:solidFill>
              </a:rPr>
              <a:t>efficiently review, permit</a:t>
            </a:r>
            <a:r>
              <a:rPr lang="en-US" sz="3600" dirty="0" smtClean="0">
                <a:solidFill>
                  <a:schemeClr val="bg1"/>
                </a:solidFill>
              </a:rPr>
              <a:t> &amp; monitor </a:t>
            </a:r>
            <a:r>
              <a:rPr lang="en-US" sz="3600" dirty="0">
                <a:solidFill>
                  <a:schemeClr val="bg1"/>
                </a:solidFill>
              </a:rPr>
              <a:t>many small projects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466725" indent="-466725">
              <a:spcAft>
                <a:spcPts val="1000"/>
              </a:spcAft>
              <a:buClr>
                <a:schemeClr val="folHlink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To reach difficult sediment </a:t>
            </a:r>
            <a:r>
              <a:rPr lang="en-US" sz="3600" dirty="0">
                <a:solidFill>
                  <a:schemeClr val="bg1"/>
                </a:solidFill>
              </a:rPr>
              <a:t>reduction and species recovery </a:t>
            </a:r>
            <a:r>
              <a:rPr lang="en-US" sz="3600" dirty="0" smtClean="0">
                <a:solidFill>
                  <a:schemeClr val="bg1"/>
                </a:solidFill>
              </a:rPr>
              <a:t>goals,</a:t>
            </a:r>
            <a:r>
              <a:rPr lang="en-US" sz="3600" dirty="0" smtClean="0">
                <a:solidFill>
                  <a:schemeClr val="bg1"/>
                </a:solidFill>
              </a:rPr>
              <a:t> more restoration </a:t>
            </a:r>
            <a:r>
              <a:rPr lang="en-US" sz="3600" dirty="0" smtClean="0">
                <a:solidFill>
                  <a:schemeClr val="bg1"/>
                </a:solidFill>
              </a:rPr>
              <a:t>on private </a:t>
            </a:r>
            <a:r>
              <a:rPr lang="en-US" sz="3600" dirty="0" smtClean="0">
                <a:solidFill>
                  <a:schemeClr val="bg1"/>
                </a:solidFill>
              </a:rPr>
              <a:t>land is needed</a:t>
            </a:r>
          </a:p>
          <a:p>
            <a:pPr marL="466725" indent="-466725">
              <a:buClr>
                <a:schemeClr val="folHlink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50% private land in California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13258800" cy="13716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Accelerating Restoration with PIR</a:t>
            </a:r>
            <a:endParaRPr lang="en-US" sz="40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23850" y="1905000"/>
            <a:ext cx="14058900" cy="49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6725" indent="-466725" algn="ctr"/>
            <a:r>
              <a:rPr lang="en-US" sz="3600" b="1" dirty="0">
                <a:solidFill>
                  <a:schemeClr val="folHlink"/>
                </a:solidFill>
              </a:rPr>
              <a:t>California’s Forests, Waters, Fishes</a:t>
            </a:r>
            <a:r>
              <a:rPr lang="en-US" sz="3600" b="1" dirty="0" smtClean="0">
                <a:solidFill>
                  <a:schemeClr val="folHlink"/>
                </a:solidFill>
              </a:rPr>
              <a:t> &amp; Birds at </a:t>
            </a:r>
            <a:r>
              <a:rPr lang="en-US" sz="3600" b="1" dirty="0">
                <a:solidFill>
                  <a:schemeClr val="folHlink"/>
                </a:solidFill>
              </a:rPr>
              <a:t>Risk</a:t>
            </a:r>
          </a:p>
          <a:p>
            <a:pPr marL="466725" indent="-466725" algn="ctr"/>
            <a:endParaRPr lang="en-US" sz="3600" b="1" dirty="0" smtClean="0">
              <a:solidFill>
                <a:schemeClr val="folHlink"/>
              </a:solidFill>
            </a:endParaRPr>
          </a:p>
          <a:p>
            <a:pPr marL="466725" indent="-466725">
              <a:spcAft>
                <a:spcPts val="1000"/>
              </a:spcAft>
              <a:buClr>
                <a:schemeClr val="folHlink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Up </a:t>
            </a:r>
            <a:r>
              <a:rPr lang="en-US" sz="3600" dirty="0">
                <a:solidFill>
                  <a:schemeClr val="bg1"/>
                </a:solidFill>
              </a:rPr>
              <a:t>to 95% of</a:t>
            </a:r>
            <a:r>
              <a:rPr lang="en-US" sz="3600" dirty="0" smtClean="0">
                <a:solidFill>
                  <a:schemeClr val="bg1"/>
                </a:solidFill>
              </a:rPr>
              <a:t> riparian </a:t>
            </a:r>
            <a:r>
              <a:rPr lang="en-US" sz="3600" dirty="0">
                <a:solidFill>
                  <a:schemeClr val="bg1"/>
                </a:solidFill>
              </a:rPr>
              <a:t>forests</a:t>
            </a:r>
            <a:r>
              <a:rPr lang="en-US" sz="3600" dirty="0" smtClean="0">
                <a:solidFill>
                  <a:schemeClr val="bg1"/>
                </a:solidFill>
              </a:rPr>
              <a:t> removed – remaining </a:t>
            </a:r>
            <a:r>
              <a:rPr lang="en-US" sz="3600" dirty="0">
                <a:solidFill>
                  <a:schemeClr val="bg1"/>
                </a:solidFill>
              </a:rPr>
              <a:t>forests</a:t>
            </a:r>
            <a:r>
              <a:rPr lang="en-US" sz="3600" dirty="0" smtClean="0">
                <a:solidFill>
                  <a:schemeClr val="bg1"/>
                </a:solidFill>
              </a:rPr>
              <a:t> fragmented </a:t>
            </a:r>
            <a:r>
              <a:rPr lang="en-US" sz="3600" dirty="0">
                <a:solidFill>
                  <a:schemeClr val="bg1"/>
                </a:solidFill>
              </a:rPr>
              <a:t>and degraded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466725" indent="-466725">
              <a:spcAft>
                <a:spcPts val="1000"/>
              </a:spcAft>
              <a:buClr>
                <a:schemeClr val="folHlink"/>
              </a:buClr>
              <a:buFont typeface="Wingdings" charset="2"/>
              <a:buChar char="§"/>
            </a:pPr>
            <a:r>
              <a:rPr lang="en-US" sz="3600" dirty="0" smtClean="0">
                <a:solidFill>
                  <a:schemeClr val="bg1"/>
                </a:solidFill>
              </a:rPr>
              <a:t>17,000 </a:t>
            </a:r>
            <a:r>
              <a:rPr lang="en-US" sz="3600" dirty="0">
                <a:solidFill>
                  <a:schemeClr val="bg1"/>
                </a:solidFill>
              </a:rPr>
              <a:t>stream miles</a:t>
            </a:r>
            <a:r>
              <a:rPr lang="en-US" sz="3600" dirty="0" smtClean="0">
                <a:solidFill>
                  <a:schemeClr val="bg1"/>
                </a:solidFill>
              </a:rPr>
              <a:t> impaired </a:t>
            </a:r>
            <a:r>
              <a:rPr lang="en-US" sz="3600" dirty="0">
                <a:solidFill>
                  <a:schemeClr val="bg1"/>
                </a:solidFill>
              </a:rPr>
              <a:t>by sediment</a:t>
            </a:r>
            <a:endParaRPr lang="en-US" dirty="0">
              <a:solidFill>
                <a:schemeClr val="bg1"/>
              </a:solidFill>
            </a:endParaRPr>
          </a:p>
          <a:p>
            <a:pPr marL="466725" indent="-466725">
              <a:spcAft>
                <a:spcPts val="1000"/>
              </a:spcAft>
              <a:buClr>
                <a:schemeClr val="folHlink"/>
              </a:buClr>
              <a:buFont typeface="Wingdings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Salmon &amp; steelhead – 10 Federal &amp; 4 State T/E listings</a:t>
            </a:r>
          </a:p>
          <a:p>
            <a:pPr marL="466725" indent="-466725">
              <a:spcAft>
                <a:spcPts val="1000"/>
              </a:spcAft>
              <a:buClr>
                <a:schemeClr val="folHlink"/>
              </a:buClr>
              <a:buFont typeface="Wingdings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Riparian-dependent</a:t>
            </a:r>
            <a:r>
              <a:rPr lang="en-US" sz="3600" dirty="0" smtClean="0">
                <a:solidFill>
                  <a:schemeClr val="bg1"/>
                </a:solidFill>
              </a:rPr>
              <a:t> T/E birds – Bank swallow</a:t>
            </a:r>
            <a:r>
              <a:rPr lang="en-US" sz="3600" dirty="0">
                <a:solidFill>
                  <a:schemeClr val="bg1"/>
                </a:solidFill>
              </a:rPr>
              <a:t>, Bell’s vireo, Willow flycatcher, Yellow-billed cuckoo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14630400" cy="5710238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ts val="500"/>
              </a:spcBef>
              <a:spcAft>
                <a:spcPts val="1600"/>
              </a:spcAft>
              <a:buClr>
                <a:srgbClr val="99CC00"/>
              </a:buClr>
              <a:buFontTx/>
              <a:buNone/>
            </a:pPr>
            <a:r>
              <a:rPr lang="en-US" sz="3600" b="1" dirty="0" smtClean="0">
                <a:solidFill>
                  <a:srgbClr val="99CC00"/>
                </a:solidFill>
                <a:ea typeface="ＭＳ Ｐゴシック"/>
                <a:cs typeface="ＭＳ Ｐゴシック"/>
              </a:rPr>
              <a:t>PIR Supports Environmental Goals</a:t>
            </a:r>
            <a:endParaRPr lang="en-US" sz="36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  <a:spcBef>
                <a:spcPct val="45000"/>
              </a:spcBef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Listed species </a:t>
            </a:r>
            <a:r>
              <a:rPr lang="en-US" sz="3600" i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Recovery Plans </a:t>
            </a: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(FWS, NOAA, DFG)</a:t>
            </a:r>
          </a:p>
          <a:p>
            <a:pPr>
              <a:lnSpc>
                <a:spcPct val="90000"/>
              </a:lnSpc>
              <a:spcBef>
                <a:spcPct val="35000"/>
              </a:spcBef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TMDL sediment reduction targets (State &amp; Regional Water Boards, EPA)</a:t>
            </a:r>
          </a:p>
          <a:p>
            <a:pPr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Habitat restoration (NOAA, FWS, DFG)</a:t>
            </a:r>
          </a:p>
          <a:p>
            <a:pPr>
              <a:spcAft>
                <a:spcPts val="1000"/>
              </a:spcAft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Watershed Planning (Local)</a:t>
            </a:r>
          </a:p>
          <a:p>
            <a:pPr>
              <a:lnSpc>
                <a:spcPct val="90000"/>
              </a:lnSpc>
              <a:buClr>
                <a:srgbClr val="99CC00"/>
              </a:buClr>
            </a:pPr>
            <a:endParaRPr lang="en-US" sz="36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 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136525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0" y="508000"/>
            <a:ext cx="146304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</a:rPr>
              <a:t>Accelerating Restoration with PIR </a:t>
            </a:r>
          </a:p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Permits Required to 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Repair a Stream Bank</a:t>
            </a: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9677400" y="3657600"/>
            <a:ext cx="4181475" cy="1219200"/>
          </a:xfrm>
          <a:prstGeom prst="rect">
            <a:avLst/>
          </a:prstGeom>
          <a:solidFill>
            <a:srgbClr val="00529E"/>
          </a:solidFill>
          <a:ln w="76200">
            <a:solidFill>
              <a:srgbClr val="99CC00"/>
            </a:solidFill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 eaLnBrk="0" hangingPunct="0"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</a:rPr>
              <a:t>County </a:t>
            </a:r>
          </a:p>
          <a:p>
            <a:pPr algn="ctr" defTabSz="1306513" eaLnBrk="0" hangingPunct="0"/>
            <a:r>
              <a:rPr lang="en-US" sz="1800" dirty="0">
                <a:solidFill>
                  <a:schemeClr val="bg1"/>
                </a:solidFill>
              </a:rPr>
              <a:t>Grading and Encroachment Permits</a:t>
            </a:r>
          </a:p>
          <a:p>
            <a:pPr algn="ctr" defTabSz="1306513" eaLnBrk="0" hangingPunct="0"/>
            <a:r>
              <a:rPr lang="en-US" sz="2000" dirty="0">
                <a:solidFill>
                  <a:schemeClr val="bg1"/>
                </a:solidFill>
              </a:rPr>
              <a:t> CEQA</a:t>
            </a:r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762000" y="3635375"/>
            <a:ext cx="4572000" cy="1241425"/>
          </a:xfrm>
          <a:prstGeom prst="rect">
            <a:avLst/>
          </a:prstGeom>
          <a:solidFill>
            <a:srgbClr val="00529E"/>
          </a:solidFill>
          <a:ln w="76200">
            <a:solidFill>
              <a:srgbClr val="99CC00"/>
            </a:solidFill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 eaLnBrk="0" hangingPunct="0"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</a:rPr>
              <a:t>U. S. Army Corps of </a:t>
            </a:r>
            <a:r>
              <a:rPr lang="en-US" sz="2000" b="1" dirty="0" smtClean="0">
                <a:solidFill>
                  <a:schemeClr val="bg1"/>
                </a:solidFill>
              </a:rPr>
              <a:t>Engineers</a:t>
            </a:r>
          </a:p>
          <a:p>
            <a:pPr algn="ctr" defTabSz="1306513" eaLnBrk="0" hangingPunct="0">
              <a:spcAft>
                <a:spcPts val="10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CWA - Section 404 </a:t>
            </a:r>
            <a:r>
              <a:rPr lang="en-US" sz="2000" dirty="0">
                <a:solidFill>
                  <a:schemeClr val="bg1"/>
                </a:solidFill>
              </a:rPr>
              <a:t>Permit</a:t>
            </a: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9677400" y="5094288"/>
            <a:ext cx="4181475" cy="1611312"/>
          </a:xfrm>
          <a:prstGeom prst="rect">
            <a:avLst/>
          </a:prstGeom>
          <a:solidFill>
            <a:srgbClr val="00529B"/>
          </a:solidFill>
          <a:ln w="76200">
            <a:solidFill>
              <a:srgbClr val="99CC00"/>
            </a:solidFill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 eaLnBrk="0" hangingPunct="0"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</a:rPr>
              <a:t>Regional Water Quality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Control Board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ctr" defTabSz="1306513" eaLnBrk="0" hangingPunct="0">
              <a:spcBef>
                <a:spcPts val="4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CWA – Sec. 401 </a:t>
            </a:r>
            <a:r>
              <a:rPr lang="en-US" sz="2000" dirty="0">
                <a:solidFill>
                  <a:schemeClr val="bg1"/>
                </a:solidFill>
              </a:rPr>
              <a:t>WQ Certification</a:t>
            </a:r>
          </a:p>
          <a:p>
            <a:pPr algn="ctr" defTabSz="1306513" eaLnBrk="0" hangingPunct="0"/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762000" y="5105400"/>
            <a:ext cx="4572000" cy="1600200"/>
          </a:xfrm>
          <a:prstGeom prst="rect">
            <a:avLst/>
          </a:prstGeom>
          <a:solidFill>
            <a:srgbClr val="00529E"/>
          </a:solidFill>
          <a:ln w="76200">
            <a:solidFill>
              <a:srgbClr val="99CC00"/>
            </a:solidFill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 eaLnBrk="0" hangingPunct="0"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</a:rPr>
              <a:t>CA Dept. of Fish and Game</a:t>
            </a:r>
          </a:p>
          <a:p>
            <a:pPr algn="ctr" defTabSz="1306513" eaLnBrk="0" hangingPunct="0"/>
            <a:r>
              <a:rPr lang="en-US" sz="1800" dirty="0">
                <a:solidFill>
                  <a:schemeClr val="bg1"/>
                </a:solidFill>
              </a:rPr>
              <a:t>Lake and Streambed Alteration Agreement </a:t>
            </a:r>
            <a:r>
              <a:rPr lang="en-US" sz="2000" dirty="0">
                <a:solidFill>
                  <a:schemeClr val="bg1"/>
                </a:solidFill>
              </a:rPr>
              <a:t>CESA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5410200" y="6858000"/>
            <a:ext cx="4181475" cy="1089025"/>
          </a:xfrm>
          <a:prstGeom prst="rect">
            <a:avLst/>
          </a:prstGeom>
          <a:solidFill>
            <a:srgbClr val="00529E"/>
          </a:solidFill>
          <a:ln w="76200">
            <a:solidFill>
              <a:srgbClr val="99CC00"/>
            </a:solidFill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 eaLnBrk="0" hangingPunct="0"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</a:rPr>
              <a:t>California Coastal Commission</a:t>
            </a:r>
          </a:p>
          <a:p>
            <a:pPr algn="ctr" defTabSz="1306513" eaLnBrk="0" hangingPunct="0"/>
            <a:r>
              <a:rPr lang="en-US" sz="2000" dirty="0">
                <a:solidFill>
                  <a:schemeClr val="bg1"/>
                </a:solidFill>
              </a:rPr>
              <a:t>Coastal</a:t>
            </a:r>
            <a:r>
              <a:rPr lang="en-US" sz="2000" dirty="0" smtClean="0">
                <a:solidFill>
                  <a:schemeClr val="bg1"/>
                </a:solidFill>
              </a:rPr>
              <a:t> Development Permit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679" name="Rectangle 11"/>
          <p:cNvSpPr>
            <a:spLocks noChangeArrowheads="1"/>
          </p:cNvSpPr>
          <p:nvPr/>
        </p:nvSpPr>
        <p:spPr bwMode="auto">
          <a:xfrm>
            <a:off x="5421313" y="2209800"/>
            <a:ext cx="4179887" cy="1241425"/>
          </a:xfrm>
          <a:prstGeom prst="rect">
            <a:avLst/>
          </a:prstGeom>
          <a:solidFill>
            <a:srgbClr val="00529E"/>
          </a:solidFill>
          <a:ln w="76200">
            <a:solidFill>
              <a:srgbClr val="99CC00"/>
            </a:solidFill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 eaLnBrk="0" hangingPunct="0"/>
            <a:r>
              <a:rPr lang="en-US" sz="2000" b="1" dirty="0">
                <a:solidFill>
                  <a:schemeClr val="bg1"/>
                </a:solidFill>
              </a:rPr>
              <a:t>U. S. Fish and Wildlife Service</a:t>
            </a:r>
          </a:p>
          <a:p>
            <a:pPr algn="ctr" defTabSz="1306513" eaLnBrk="0" hangingPunct="0"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</a:rPr>
              <a:t>NOAA Fisheries Service</a:t>
            </a:r>
          </a:p>
          <a:p>
            <a:pPr algn="ctr" defTabSz="1306513" eaLnBrk="0" hangingPunct="0"/>
            <a:r>
              <a:rPr lang="en-US" sz="2000" dirty="0">
                <a:solidFill>
                  <a:schemeClr val="bg1"/>
                </a:solidFill>
              </a:rPr>
              <a:t>ESA - Section 7 Consultation</a:t>
            </a:r>
          </a:p>
        </p:txBody>
      </p:sp>
      <p:sp>
        <p:nvSpPr>
          <p:cNvPr id="28680" name="Rectangle 2"/>
          <p:cNvSpPr>
            <a:spLocks noChangeArrowheads="1"/>
          </p:cNvSpPr>
          <p:nvPr/>
        </p:nvSpPr>
        <p:spPr bwMode="auto">
          <a:xfrm>
            <a:off x="0" y="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8682" name="TextBox 6"/>
          <p:cNvSpPr txBox="1">
            <a:spLocks noChangeArrowheads="1"/>
          </p:cNvSpPr>
          <p:nvPr/>
        </p:nvSpPr>
        <p:spPr bwMode="auto">
          <a:xfrm>
            <a:off x="0" y="441325"/>
            <a:ext cx="1463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FFFFFF"/>
                </a:solidFill>
              </a:rPr>
              <a:t>Individual Permitting of Restoration Projects</a:t>
            </a:r>
          </a:p>
        </p:txBody>
      </p:sp>
      <p:pic>
        <p:nvPicPr>
          <p:cNvPr id="28683" name="Picture 3" descr="Y:\Alex\Communications\Annual Report\2009\Artwork\Gale Ranch\14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5300" y="3890963"/>
            <a:ext cx="38909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ales_16 inch width_72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29" name="Picture 1" descr="Y:\Alex\Communications\Annual Report\2009\Artwork\stock photos\gale_before-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25400"/>
            <a:ext cx="5033963" cy="3175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9" descr="CA outline_blue on black with white out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09600"/>
            <a:ext cx="6864350" cy="715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8"/>
          <p:cNvSpPr txBox="1">
            <a:spLocks noChangeArrowheads="1"/>
          </p:cNvSpPr>
          <p:nvPr/>
        </p:nvSpPr>
        <p:spPr bwMode="auto">
          <a:xfrm>
            <a:off x="3048000" y="3505200"/>
            <a:ext cx="25146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+mn-cs"/>
              </a:rPr>
              <a:t>PIR </a:t>
            </a:r>
          </a:p>
          <a:p>
            <a:pPr>
              <a:defRPr/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+mn-cs"/>
              </a:rPr>
              <a:t>Programs</a:t>
            </a:r>
          </a:p>
        </p:txBody>
      </p:sp>
      <p:sp>
        <p:nvSpPr>
          <p:cNvPr id="36867" name="TextBox 10"/>
          <p:cNvSpPr txBox="1">
            <a:spLocks noChangeArrowheads="1"/>
          </p:cNvSpPr>
          <p:nvPr/>
        </p:nvSpPr>
        <p:spPr bwMode="auto">
          <a:xfrm>
            <a:off x="8204200" y="133350"/>
            <a:ext cx="6718300" cy="805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Elkhorn Slough Watershed</a:t>
            </a:r>
          </a:p>
          <a:p>
            <a:r>
              <a:rPr lang="en-US" b="1" dirty="0">
                <a:solidFill>
                  <a:schemeClr val="bg1"/>
                </a:solidFill>
              </a:rPr>
              <a:t>Morro Bay Watershed</a:t>
            </a:r>
          </a:p>
          <a:p>
            <a:r>
              <a:rPr lang="en-US" b="1" dirty="0">
                <a:solidFill>
                  <a:schemeClr val="bg1"/>
                </a:solidFill>
              </a:rPr>
              <a:t>Navarro River Watershed</a:t>
            </a:r>
          </a:p>
          <a:p>
            <a:r>
              <a:rPr lang="en-US" b="1" dirty="0">
                <a:solidFill>
                  <a:schemeClr val="bg1"/>
                </a:solidFill>
              </a:rPr>
              <a:t>Marin Coastal Watersheds</a:t>
            </a:r>
          </a:p>
          <a:p>
            <a:r>
              <a:rPr lang="en-US" b="1" dirty="0">
                <a:solidFill>
                  <a:schemeClr val="bg1"/>
                </a:solidFill>
              </a:rPr>
              <a:t>Santa Cruz County</a:t>
            </a:r>
          </a:p>
          <a:p>
            <a:r>
              <a:rPr lang="en-US" b="1" dirty="0">
                <a:solidFill>
                  <a:schemeClr val="bg1"/>
                </a:solidFill>
              </a:rPr>
              <a:t>Alameda County</a:t>
            </a:r>
          </a:p>
          <a:p>
            <a:r>
              <a:rPr lang="en-US" b="1" dirty="0">
                <a:solidFill>
                  <a:schemeClr val="bg1"/>
                </a:solidFill>
              </a:rPr>
              <a:t>Yolo County Watersheds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Calleguas</a:t>
            </a:r>
            <a:r>
              <a:rPr lang="en-US" b="1" dirty="0">
                <a:solidFill>
                  <a:schemeClr val="bg1"/>
                </a:solidFill>
              </a:rPr>
              <a:t> Creek Watershed (Ventura)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San Luis Obispo County</a:t>
            </a:r>
          </a:p>
          <a:p>
            <a:r>
              <a:rPr lang="en-US" b="1" dirty="0">
                <a:solidFill>
                  <a:srgbClr val="FFFFFF"/>
                </a:solidFill>
              </a:rPr>
              <a:t>Santa Barbara County</a:t>
            </a:r>
          </a:p>
          <a:p>
            <a:r>
              <a:rPr lang="en-US" b="1" dirty="0">
                <a:solidFill>
                  <a:schemeClr val="bg1"/>
                </a:solidFill>
              </a:rPr>
              <a:t>Upper Pajaro River Watershed</a:t>
            </a:r>
          </a:p>
          <a:p>
            <a:r>
              <a:rPr lang="en-US" b="1" dirty="0">
                <a:solidFill>
                  <a:schemeClr val="bg1"/>
                </a:solidFill>
              </a:rPr>
              <a:t>Mendocino County</a:t>
            </a:r>
          </a:p>
          <a:p>
            <a:endParaRPr lang="en-US" sz="4000" b="1" u="sng" dirty="0" smtClean="0">
              <a:solidFill>
                <a:srgbClr val="996633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Salinas River Watershed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SLRR/Santa Margarita 	Watersheds (SD)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Humboldt </a:t>
            </a:r>
            <a:r>
              <a:rPr lang="en-US" b="1" dirty="0">
                <a:solidFill>
                  <a:schemeClr val="bg1"/>
                </a:solidFill>
              </a:rPr>
              <a:t>County</a:t>
            </a:r>
          </a:p>
          <a:p>
            <a:r>
              <a:rPr lang="en-US" b="1" dirty="0">
                <a:solidFill>
                  <a:schemeClr val="bg1"/>
                </a:solidFill>
              </a:rPr>
              <a:t>Lake County Watersheds</a:t>
            </a:r>
          </a:p>
        </p:txBody>
      </p:sp>
      <p:sp>
        <p:nvSpPr>
          <p:cNvPr id="36868" name="AutoShape 7"/>
          <p:cNvSpPr>
            <a:spLocks noChangeArrowheads="1"/>
          </p:cNvSpPr>
          <p:nvPr/>
        </p:nvSpPr>
        <p:spPr bwMode="auto">
          <a:xfrm>
            <a:off x="3581400" y="5702300"/>
            <a:ext cx="274638" cy="274638"/>
          </a:xfrm>
          <a:prstGeom prst="flowChartConnector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AutoShape 12"/>
          <p:cNvSpPr>
            <a:spLocks noChangeArrowheads="1"/>
          </p:cNvSpPr>
          <p:nvPr/>
        </p:nvSpPr>
        <p:spPr bwMode="auto">
          <a:xfrm>
            <a:off x="3962400" y="5943600"/>
            <a:ext cx="274638" cy="274638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AutoShape 13"/>
          <p:cNvSpPr>
            <a:spLocks noChangeArrowheads="1"/>
          </p:cNvSpPr>
          <p:nvPr/>
        </p:nvSpPr>
        <p:spPr bwMode="auto">
          <a:xfrm>
            <a:off x="3657600" y="5965825"/>
            <a:ext cx="274638" cy="274638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AutoShape 14"/>
          <p:cNvSpPr>
            <a:spLocks noChangeArrowheads="1"/>
          </p:cNvSpPr>
          <p:nvPr/>
        </p:nvSpPr>
        <p:spPr bwMode="auto">
          <a:xfrm>
            <a:off x="2971800" y="4800600"/>
            <a:ext cx="274638" cy="274638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AutoShape 16"/>
          <p:cNvSpPr>
            <a:spLocks noChangeArrowheads="1"/>
          </p:cNvSpPr>
          <p:nvPr/>
        </p:nvSpPr>
        <p:spPr bwMode="auto">
          <a:xfrm>
            <a:off x="3276600" y="4876800"/>
            <a:ext cx="274638" cy="274638"/>
          </a:xfrm>
          <a:prstGeom prst="flowChartConnector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AutoShape 17"/>
          <p:cNvSpPr>
            <a:spLocks noChangeArrowheads="1"/>
          </p:cNvSpPr>
          <p:nvPr/>
        </p:nvSpPr>
        <p:spPr bwMode="auto">
          <a:xfrm>
            <a:off x="5943600" y="7162800"/>
            <a:ext cx="274638" cy="274638"/>
          </a:xfrm>
          <a:prstGeom prst="flowChartConnector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AutoShape 18"/>
          <p:cNvSpPr>
            <a:spLocks noChangeArrowheads="1"/>
          </p:cNvSpPr>
          <p:nvPr/>
        </p:nvSpPr>
        <p:spPr bwMode="auto">
          <a:xfrm>
            <a:off x="1295400" y="1676400"/>
            <a:ext cx="274638" cy="274638"/>
          </a:xfrm>
          <a:prstGeom prst="flowChartConnector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AutoShape 18"/>
          <p:cNvSpPr>
            <a:spLocks noChangeArrowheads="1"/>
          </p:cNvSpPr>
          <p:nvPr/>
        </p:nvSpPr>
        <p:spPr bwMode="auto">
          <a:xfrm>
            <a:off x="1878013" y="2527300"/>
            <a:ext cx="274637" cy="274638"/>
          </a:xfrm>
          <a:prstGeom prst="flowChartConnector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AutoShape 18"/>
          <p:cNvSpPr>
            <a:spLocks noChangeArrowheads="1"/>
          </p:cNvSpPr>
          <p:nvPr/>
        </p:nvSpPr>
        <p:spPr bwMode="auto">
          <a:xfrm>
            <a:off x="1743075" y="2806700"/>
            <a:ext cx="274638" cy="274638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AutoShape 18"/>
          <p:cNvSpPr>
            <a:spLocks noChangeArrowheads="1"/>
          </p:cNvSpPr>
          <p:nvPr/>
        </p:nvSpPr>
        <p:spPr bwMode="auto">
          <a:xfrm>
            <a:off x="2192338" y="2679700"/>
            <a:ext cx="274637" cy="274638"/>
          </a:xfrm>
          <a:prstGeom prst="flowChartConnector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AutoShape 18"/>
          <p:cNvSpPr>
            <a:spLocks noChangeArrowheads="1"/>
          </p:cNvSpPr>
          <p:nvPr/>
        </p:nvSpPr>
        <p:spPr bwMode="auto">
          <a:xfrm>
            <a:off x="1447800" y="2814638"/>
            <a:ext cx="274638" cy="274637"/>
          </a:xfrm>
          <a:prstGeom prst="flowChartConnector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AutoShape 18"/>
          <p:cNvSpPr>
            <a:spLocks noChangeArrowheads="1"/>
          </p:cNvSpPr>
          <p:nvPr/>
        </p:nvSpPr>
        <p:spPr bwMode="auto">
          <a:xfrm>
            <a:off x="1868488" y="3379788"/>
            <a:ext cx="274637" cy="274637"/>
          </a:xfrm>
          <a:prstGeom prst="flowChartConnector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AutoShape 18"/>
          <p:cNvSpPr>
            <a:spLocks noChangeArrowheads="1"/>
          </p:cNvSpPr>
          <p:nvPr/>
        </p:nvSpPr>
        <p:spPr bwMode="auto">
          <a:xfrm>
            <a:off x="2603500" y="3559175"/>
            <a:ext cx="274638" cy="274638"/>
          </a:xfrm>
          <a:prstGeom prst="flowChartConnector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AutoShape 18"/>
          <p:cNvSpPr>
            <a:spLocks noChangeArrowheads="1"/>
          </p:cNvSpPr>
          <p:nvPr/>
        </p:nvSpPr>
        <p:spPr bwMode="auto">
          <a:xfrm>
            <a:off x="2640013" y="4186238"/>
            <a:ext cx="274637" cy="274637"/>
          </a:xfrm>
          <a:prstGeom prst="flowChartConnector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AutoShape 18"/>
          <p:cNvSpPr>
            <a:spLocks noChangeArrowheads="1"/>
          </p:cNvSpPr>
          <p:nvPr/>
        </p:nvSpPr>
        <p:spPr bwMode="auto">
          <a:xfrm>
            <a:off x="2801938" y="4419600"/>
            <a:ext cx="274637" cy="274638"/>
          </a:xfrm>
          <a:prstGeom prst="flowChartConnector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TextBox 30"/>
          <p:cNvSpPr txBox="1">
            <a:spLocks noChangeArrowheads="1"/>
          </p:cNvSpPr>
          <p:nvPr/>
        </p:nvSpPr>
        <p:spPr bwMode="auto">
          <a:xfrm>
            <a:off x="8291513" y="112713"/>
            <a:ext cx="5029200" cy="48895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8</a:t>
            </a:r>
            <a:r>
              <a:rPr lang="en-US" b="1" dirty="0" smtClean="0"/>
              <a:t> Programs Implemented</a:t>
            </a:r>
            <a:endParaRPr lang="en-US" b="1" dirty="0"/>
          </a:p>
        </p:txBody>
      </p:sp>
      <p:sp>
        <p:nvSpPr>
          <p:cNvPr id="36884" name="TextBox 31"/>
          <p:cNvSpPr txBox="1">
            <a:spLocks noChangeArrowheads="1"/>
          </p:cNvSpPr>
          <p:nvPr/>
        </p:nvSpPr>
        <p:spPr bwMode="auto">
          <a:xfrm>
            <a:off x="8320088" y="3898900"/>
            <a:ext cx="5029200" cy="4889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 Programs In </a:t>
            </a:r>
            <a:r>
              <a:rPr lang="en-US" b="1" dirty="0"/>
              <a:t>Development</a:t>
            </a:r>
          </a:p>
        </p:txBody>
      </p:sp>
      <p:sp>
        <p:nvSpPr>
          <p:cNvPr id="36885" name="TextBox 32"/>
          <p:cNvSpPr txBox="1">
            <a:spLocks noChangeArrowheads="1"/>
          </p:cNvSpPr>
          <p:nvPr/>
        </p:nvSpPr>
        <p:spPr bwMode="auto">
          <a:xfrm>
            <a:off x="8329613" y="6088063"/>
            <a:ext cx="5029200" cy="492443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4</a:t>
            </a:r>
            <a:r>
              <a:rPr lang="en-US" b="1" smtClean="0"/>
              <a:t> Unsuccessful</a:t>
            </a:r>
            <a:r>
              <a:rPr lang="en-US" b="1" dirty="0"/>
              <a:t>/Suspended</a:t>
            </a:r>
          </a:p>
        </p:txBody>
      </p:sp>
      <p:sp>
        <p:nvSpPr>
          <p:cNvPr id="36886" name="AutoShape 7"/>
          <p:cNvSpPr>
            <a:spLocks noChangeArrowheads="1"/>
          </p:cNvSpPr>
          <p:nvPr/>
        </p:nvSpPr>
        <p:spPr bwMode="auto">
          <a:xfrm>
            <a:off x="4876800" y="6388100"/>
            <a:ext cx="274638" cy="274638"/>
          </a:xfrm>
          <a:prstGeom prst="flowChartConnector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50800"/>
            <a:ext cx="14630400" cy="16002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13258800" cy="1371600"/>
          </a:xfrm>
        </p:spPr>
        <p:txBody>
          <a:bodyPr/>
          <a:lstStyle/>
          <a:p>
            <a:pPr eaLnBrk="1" hangingPunct="1"/>
            <a:r>
              <a:rPr lang="en-US" sz="45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Accelerating Restoration with PIR</a:t>
            </a:r>
            <a:endParaRPr lang="en-US" sz="4000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1600200"/>
            <a:ext cx="14630400" cy="7620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0" y="1655061"/>
            <a:ext cx="14300200" cy="618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9CC00"/>
                </a:solidFill>
              </a:rPr>
              <a:t>Assessing the PIR Program</a:t>
            </a:r>
          </a:p>
          <a:p>
            <a:pPr marL="640080">
              <a:buClr>
                <a:srgbClr val="99CC00"/>
              </a:buClr>
            </a:pPr>
            <a:endParaRPr lang="en-US" sz="3600" b="1" dirty="0">
              <a:solidFill>
                <a:srgbClr val="99CC00"/>
              </a:solidFill>
            </a:endParaRP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b="1" dirty="0">
                <a:solidFill>
                  <a:srgbClr val="99CC00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Data analysis</a:t>
            </a: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endParaRPr lang="en-US" sz="3600" dirty="0">
              <a:solidFill>
                <a:srgbClr val="FFFFFF"/>
              </a:solidFill>
            </a:endParaRP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Survey</a:t>
            </a:r>
            <a:r>
              <a:rPr lang="en-US" sz="3600" dirty="0" smtClean="0">
                <a:solidFill>
                  <a:srgbClr val="FFFFFF"/>
                </a:solidFill>
              </a:rPr>
              <a:t> and </a:t>
            </a:r>
            <a:r>
              <a:rPr lang="en-US" sz="3600" dirty="0" smtClean="0">
                <a:solidFill>
                  <a:srgbClr val="FFFFFF"/>
                </a:solidFill>
              </a:rPr>
              <a:t>i</a:t>
            </a:r>
            <a:r>
              <a:rPr lang="en-US" sz="3600" dirty="0" smtClean="0">
                <a:solidFill>
                  <a:srgbClr val="FFFFFF"/>
                </a:solidFill>
              </a:rPr>
              <a:t>n</a:t>
            </a:r>
            <a:r>
              <a:rPr lang="en-US" sz="3600" dirty="0">
                <a:solidFill>
                  <a:srgbClr val="FFFFFF"/>
                </a:solidFill>
              </a:rPr>
              <a:t>-depth </a:t>
            </a:r>
            <a:r>
              <a:rPr lang="en-US" sz="3600" dirty="0" smtClean="0">
                <a:solidFill>
                  <a:srgbClr val="FFFFFF"/>
                </a:solidFill>
              </a:rPr>
              <a:t>interviews</a:t>
            </a: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endParaRPr lang="en-US" sz="3600" dirty="0" smtClean="0">
              <a:solidFill>
                <a:srgbClr val="FFFFFF"/>
              </a:solidFill>
            </a:endParaRP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FFFFFF"/>
                </a:solidFill>
              </a:rPr>
              <a:t> PIR Assessment report with recommendations</a:t>
            </a: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endParaRPr lang="en-US" sz="3600" dirty="0" smtClean="0">
              <a:solidFill>
                <a:srgbClr val="FFFFFF"/>
              </a:solidFill>
            </a:endParaRP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FFFFFF"/>
                </a:solidFill>
              </a:rPr>
              <a:t> Outreach program, build </a:t>
            </a:r>
            <a:r>
              <a:rPr lang="en-US" sz="3600" dirty="0" smtClean="0">
                <a:solidFill>
                  <a:srgbClr val="FFFFFF"/>
                </a:solidFill>
              </a:rPr>
              <a:t>support</a:t>
            </a: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endParaRPr lang="en-US" sz="3600" dirty="0" smtClean="0">
              <a:solidFill>
                <a:srgbClr val="FFFFFF"/>
              </a:solidFill>
            </a:endParaRPr>
          </a:p>
          <a:p>
            <a:pPr marL="640080">
              <a:buClr>
                <a:srgbClr val="99CC00"/>
              </a:buClr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FFFFFF"/>
                </a:solidFill>
              </a:rPr>
              <a:t> Work to implement recommendations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42320</TotalTime>
  <Words>1178</Words>
  <Application>Microsoft Macintosh PowerPoint</Application>
  <PresentationFormat>Custom</PresentationFormat>
  <Paragraphs>198</Paragraphs>
  <Slides>27</Slides>
  <Notes>27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Slide 1</vt:lpstr>
      <vt:lpstr>Sustainable Conservation</vt:lpstr>
      <vt:lpstr>Slide 3</vt:lpstr>
      <vt:lpstr>Accelerating Restoration with PIR</vt:lpstr>
      <vt:lpstr>Accelerating Restoration with PIR</vt:lpstr>
      <vt:lpstr>Slide 6</vt:lpstr>
      <vt:lpstr>Permits Required to  Repair a Stream Bank</vt:lpstr>
      <vt:lpstr>Slide 8</vt:lpstr>
      <vt:lpstr>Accelerating Restoration with PIR</vt:lpstr>
      <vt:lpstr>Slide 10</vt:lpstr>
      <vt:lpstr>A Winning Team Approach:  Marin County PIR</vt:lpstr>
      <vt:lpstr>Conservation Practices Stabilize Streambanks</vt:lpstr>
      <vt:lpstr>Conservation Practices Streambank Repair</vt:lpstr>
      <vt:lpstr>Conservation Practices Replace Old Culverts &amp; Fill w/ Natural Bottom Culvert or Span</vt:lpstr>
      <vt:lpstr>Conservation Practices Grade Stabilization</vt:lpstr>
      <vt:lpstr>Conservation Practices Access Road Improvements</vt:lpstr>
      <vt:lpstr>Conservation Practices Stream Habitat Improvement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Sustainable Conservation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rcarliss</dc:creator>
  <cp:lastModifiedBy>Erik Schmidt</cp:lastModifiedBy>
  <cp:revision>323</cp:revision>
  <dcterms:created xsi:type="dcterms:W3CDTF">2011-01-19T22:15:26Z</dcterms:created>
  <dcterms:modified xsi:type="dcterms:W3CDTF">2011-01-19T22:43:39Z</dcterms:modified>
</cp:coreProperties>
</file>