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6" r:id="rId4"/>
    <p:sldId id="267" r:id="rId5"/>
    <p:sldId id="259" r:id="rId6"/>
    <p:sldId id="258" r:id="rId7"/>
    <p:sldId id="263" r:id="rId8"/>
    <p:sldId id="265" r:id="rId9"/>
    <p:sldId id="257" r:id="rId10"/>
    <p:sldId id="26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B050"/>
    <a:srgbClr val="4472C4"/>
    <a:srgbClr val="F4B18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9966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-120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FE144-9BC8-4FAC-8EDE-9C4F6ED3E2A0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962C3-FE23-422C-803D-0BD8D3EAA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058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406-AC1E-438E-B94E-AA80DF4CE3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036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406-AC1E-438E-B94E-AA80DF4CE3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22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406-AC1E-438E-B94E-AA80DF4CE3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11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0122342-8925-41C5-95DE-C70490097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7A0882-840A-4CAE-BE09-567F9EF7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91171DF-DFF2-4095-AC06-46149BDC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BBCBAC2-A07A-437D-923F-2A06E72C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48AA9B8-1C76-4D2B-8885-60AD35E8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80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54788EC-8F39-4F6E-9969-A5547976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51D3F11-9863-4D10-89FE-D4DBA42FA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6BB18A-8A64-4D41-9591-95926786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BD398A9-5F0B-4102-A4B1-15F800B8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7AA8BCE-DEFD-45B2-A2F5-05E8FE8C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31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BE6270E-B21B-4F87-A4BF-A7BEF9634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4B78193-9766-467F-8D61-A03E683A0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8C47315-6893-480B-81ED-6FB2A49E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FAB2DE6-B831-4275-BA99-D4CE7201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EDBF687-782D-4DFC-AC64-CA1FAF54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13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D63C158-37C8-432A-AD41-132800CB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E197AF-D082-4C93-A8C5-0EDD5A9E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AF13901-25D7-4309-9620-2DE1598B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9D34D49-5E89-45AE-8106-FFD200BB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E996291-2206-43A6-9E32-C9AB3FE8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250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A1612F5-BFD8-459D-BF1D-46CE4A49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537A1B1-52AC-4285-B3A8-5C6ACB5C8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FFF1B1F-4EDF-4A7B-8487-302D4D2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C0300EF-C6CA-4150-AB96-C3579B4E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489E79D-29FC-4651-B884-1E642361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437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2A72A1F-3D4F-4E86-848C-98DFACB7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A9BF18D-986A-46B4-B2BC-816A525B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EC0DB3A-FBAD-4112-9228-AA86A117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926997F-5028-4772-A3D2-5D25D5FD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2639B8C-2DE1-4000-9FC8-DE9749C5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925F2ED-4CCE-4BF9-8113-0DFB1FB5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373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4DF0AD6-1880-4FFA-BEE8-5A5F6FC4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E91A8CD-5001-4841-BEEE-A93D69EC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0F712D2-58FD-4095-83B3-F2FF21EC1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EE75E4B-37DF-446F-ACB3-F6C02C2D6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1EB9D55-615D-4F41-BDBB-4F4779946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4ABEB18-0CCA-4349-82F2-F05F670D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60B2F9E-6B9F-4793-BBD1-6C863239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214BACF-B103-493B-8469-177D6DBC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011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47607BB-1659-4E13-AEDE-0EC8F1F4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65A5575-28DF-46D6-9838-513826CD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79930BB-DE90-4A53-9F3E-3EDA1E33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B86F3EE-C00B-4BA1-A924-C1B754FE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455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AA0E1D0-CD4E-4609-9D6C-E033B5F9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3DCEAD1-F307-4A05-A7BB-0C5A7375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E768A3F-20D1-47ED-98AB-41FA9F9A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9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A9A055E-22A3-494D-9BE4-517D020B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D30625-A639-489F-8E49-49825BDA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AC82AF9-811C-4D74-BA50-356153548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072C7C4-E46F-4DBF-9125-C5DC9CC8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11AD210-B32A-4041-93B7-D68B44CD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05E4E2F-DAED-41DF-908C-724F7BE1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465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5133D94-89A8-43D5-BD1E-8FBB5113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73F44E7-9AC1-4632-A365-F12EA7E95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A47ED3E-98F7-4CAD-85FE-A467F2F47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88D7F75-E525-42C1-AD80-43F7C88F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3DA48D4-1808-43CF-B971-AF75A167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F2A8990-E5D0-44C6-906D-8C7B7E75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338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1926A7F-7D10-41D5-879F-6FD12D65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E2AA57-5CC5-4A3F-B630-EF2F438CF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23DDCCC-D7C2-41D2-9F20-32C0540F7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488A9-C782-4266-8E1C-A7EC022171BF}" type="datetimeFigureOut">
              <a:rPr lang="en-US" smtClean="0"/>
              <a:pPr/>
              <a:t>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E48EBA0-8B0A-4D64-966D-F3C126E4B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591C8A6-8FAC-4B48-9C0E-360048622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26C1-C424-4A89-86C7-B71CE3B5D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33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ACBC0AF-A57C-4A47-A606-6460E3CE9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Framework and Residential Water Use Targets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08F6105-F63E-4745-A2F4-FBE7572D5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4230688"/>
            <a:ext cx="9144000" cy="165576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03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CE32F8E-92CC-4B91-9894-32A52D27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496" y="2675731"/>
            <a:ext cx="3349487" cy="1325563"/>
          </a:xfrm>
        </p:spPr>
        <p:txBody>
          <a:bodyPr>
            <a:normAutofit/>
          </a:bodyPr>
          <a:lstStyle/>
          <a:p>
            <a:r>
              <a:rPr lang="en-US" sz="54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6093C33-47AF-4949-999B-02C227814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490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11A4821-E392-4BA8-B803-10620884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New Water Efficiency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C5D88B2-ED90-4D88-A6A9-C393FCA68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26"/>
            <a:ext cx="10515600" cy="4646337"/>
          </a:xfrm>
        </p:spPr>
        <p:txBody>
          <a:bodyPr>
            <a:normAutofit/>
          </a:bodyPr>
          <a:lstStyle/>
          <a:p>
            <a:r>
              <a:rPr lang="en-US" sz="3600" dirty="0"/>
              <a:t>Water Management Planning</a:t>
            </a:r>
          </a:p>
          <a:p>
            <a:pPr lvl="1"/>
            <a:r>
              <a:rPr lang="en-US" sz="3200" dirty="0"/>
              <a:t>AB 1668. Friedman</a:t>
            </a:r>
          </a:p>
          <a:p>
            <a:pPr lvl="1"/>
            <a:r>
              <a:rPr lang="en-US" sz="3200" dirty="0"/>
              <a:t>SB 606. Hertzberg</a:t>
            </a:r>
          </a:p>
          <a:p>
            <a:pPr lvl="1"/>
            <a:endParaRPr lang="en-US" sz="3200" dirty="0"/>
          </a:p>
          <a:p>
            <a:r>
              <a:rPr lang="en-US" sz="3600" dirty="0"/>
              <a:t>Dual pieces of legislation sets efficiency targets for:</a:t>
            </a:r>
          </a:p>
          <a:p>
            <a:pPr lvl="1"/>
            <a:r>
              <a:rPr lang="en-US" sz="3200" dirty="0"/>
              <a:t>CII </a:t>
            </a:r>
          </a:p>
          <a:p>
            <a:pPr lvl="1"/>
            <a:r>
              <a:rPr lang="en-US" sz="3200" dirty="0"/>
              <a:t>Residential</a:t>
            </a:r>
          </a:p>
          <a:p>
            <a:pPr lvl="2"/>
            <a:r>
              <a:rPr lang="en-US" sz="2800" dirty="0"/>
              <a:t>Indoor</a:t>
            </a:r>
          </a:p>
          <a:p>
            <a:pPr lvl="2"/>
            <a:r>
              <a:rPr lang="en-US" sz="2800" dirty="0"/>
              <a:t>Outdoor</a:t>
            </a:r>
          </a:p>
          <a:p>
            <a:pPr lvl="2"/>
            <a:endParaRPr lang="en-US" sz="2800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89787B2E-6AE2-44A9-B921-17ED85440441}"/>
              </a:ext>
            </a:extLst>
          </p:cNvPr>
          <p:cNvSpPr/>
          <p:nvPr/>
        </p:nvSpPr>
        <p:spPr>
          <a:xfrm>
            <a:off x="702365" y="4611756"/>
            <a:ext cx="3551583" cy="1855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7D4CFD-9E02-42CA-8A3F-B7263810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US" dirty="0"/>
              <a:t>Single Family Residential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FEDE30-D8F8-461E-945D-DC8DBE4F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64" y="1257300"/>
            <a:ext cx="6057763" cy="2095500"/>
          </a:xfrm>
        </p:spPr>
        <p:txBody>
          <a:bodyPr>
            <a:normAutofit/>
          </a:bodyPr>
          <a:lstStyle/>
          <a:p>
            <a:r>
              <a:rPr lang="en-US" dirty="0"/>
              <a:t>Indoor Targets = 55 </a:t>
            </a:r>
            <a:r>
              <a:rPr lang="en-US" dirty="0" err="1"/>
              <a:t>gpcd</a:t>
            </a:r>
            <a:r>
              <a:rPr lang="en-US" dirty="0"/>
              <a:t> down to 50 </a:t>
            </a:r>
            <a:r>
              <a:rPr lang="en-US" dirty="0" err="1"/>
              <a:t>gpcd</a:t>
            </a:r>
            <a:r>
              <a:rPr lang="en-US" dirty="0"/>
              <a:t> by 2030</a:t>
            </a:r>
          </a:p>
          <a:p>
            <a:r>
              <a:rPr lang="en-US" dirty="0"/>
              <a:t>Outdoor Targets = Some percentage* of Net ET X Landscaped area</a:t>
            </a:r>
          </a:p>
        </p:txBody>
      </p:sp>
      <p:pic>
        <p:nvPicPr>
          <p:cNvPr id="4" name="Picture 3" descr="C:\Documents and Settings\gpc\My Documents\My Pictures\Microsoft Clip Organizer\FreeWaterSavingDevicesFB copysm.jpg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C091EB7-AC53-4D06-B587-DC9FD97B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963" y="1162298"/>
            <a:ext cx="4742473" cy="3038554"/>
          </a:xfrm>
          <a:prstGeom prst="rect">
            <a:avLst/>
          </a:prstGeom>
          <a:noFill/>
        </p:spPr>
      </p:pic>
      <p:pic>
        <p:nvPicPr>
          <p:cNvPr id="5" name="Picture 9" descr="Mvc-006s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235D60D-8955-45FF-AE3F-7748E371B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1308"/>
          <a:stretch/>
        </p:blipFill>
        <p:spPr>
          <a:xfrm>
            <a:off x="695325" y="3352799"/>
            <a:ext cx="4731698" cy="314747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0EE5CB-C1FA-435D-A52D-AB364370F443}"/>
              </a:ext>
            </a:extLst>
          </p:cNvPr>
          <p:cNvSpPr txBox="1"/>
          <p:nvPr/>
        </p:nvSpPr>
        <p:spPr>
          <a:xfrm>
            <a:off x="6765335" y="4391242"/>
            <a:ext cx="4691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*The percentage of Net ET is complicated and will most-likely be the subject of debate in the rule-making process.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6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CBFB9B5-60CD-41A1-8F73-5E68336A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0" y="803325"/>
            <a:ext cx="6069494" cy="1325563"/>
          </a:xfrm>
        </p:spPr>
        <p:txBody>
          <a:bodyPr>
            <a:normAutofit/>
          </a:bodyPr>
          <a:lstStyle/>
          <a:p>
            <a:r>
              <a:rPr lang="en-US" dirty="0"/>
              <a:t>Indoor Water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B4B3AC5-67E8-40B4-8EE9-6A6F8100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279018"/>
            <a:ext cx="6118954" cy="3375920"/>
          </a:xfrm>
        </p:spPr>
        <p:txBody>
          <a:bodyPr anchor="t">
            <a:noAutofit/>
          </a:bodyPr>
          <a:lstStyle/>
          <a:p>
            <a:r>
              <a:rPr lang="en-US" sz="3200" dirty="0"/>
              <a:t>SFR Population X 55 GPCD X 365 days per year </a:t>
            </a:r>
          </a:p>
          <a:p>
            <a:r>
              <a:rPr lang="en-US" sz="3200" dirty="0"/>
              <a:t>Santa Rosa has an estimated SFR Pop. 115,515 </a:t>
            </a:r>
          </a:p>
          <a:p>
            <a:r>
              <a:rPr lang="en-US" sz="3200" dirty="0"/>
              <a:t>Santa Rosa’s Indoor SFR Budget = 115,515 X 55 X 365 = 2.32 </a:t>
            </a:r>
            <a:r>
              <a:rPr lang="en-US" sz="3200" dirty="0" err="1"/>
              <a:t>bg</a:t>
            </a:r>
            <a:endParaRPr lang="en-US" sz="320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F62D2A7-8207-488C-9F46-316BA81A16C8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ACA85EB-AE0A-4D1B-BEE7-6238551BD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472" r="11888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9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BCEFEA4-69C0-48AF-9688-A2B2786D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Area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D2DDC30-5850-475F-A2E3-F2291A1E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001"/>
          </a:xfrm>
        </p:spPr>
        <p:txBody>
          <a:bodyPr/>
          <a:lstStyle/>
          <a:p>
            <a:r>
              <a:rPr lang="en-US" u="sng" dirty="0"/>
              <a:t>Landscape area</a:t>
            </a:r>
            <a:r>
              <a:rPr lang="en-US" dirty="0"/>
              <a:t> x Outdoor standard x Net ET= Outdoor budget</a:t>
            </a:r>
          </a:p>
          <a:p>
            <a:r>
              <a:rPr lang="en-US" dirty="0"/>
              <a:t>DWR to measure Landscape area for all 410 urban retail water suppliers  in California</a:t>
            </a:r>
          </a:p>
          <a:p>
            <a:r>
              <a:rPr lang="en-US" dirty="0"/>
              <a:t>DWR completed a 2 agency pilot- Padre Dam and the City of Santa Rosa</a:t>
            </a:r>
          </a:p>
          <a:p>
            <a:r>
              <a:rPr lang="en-US" dirty="0"/>
              <a:t>Measured landscape area for Single Family Residential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D66842B-4871-4575-BE70-D8C94C93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4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975" y="177221"/>
            <a:ext cx="8686800" cy="826415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/>
              <a:t>Urban Landscape Area Measurements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5B2CC2E-8900-4822-97E4-4938E757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23" y="744392"/>
            <a:ext cx="4183870" cy="42482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AEBFFA9-B655-4D2F-B3A5-457EA33A2ADB}"/>
              </a:ext>
            </a:extLst>
          </p:cNvPr>
          <p:cNvGrpSpPr/>
          <p:nvPr/>
        </p:nvGrpSpPr>
        <p:grpSpPr>
          <a:xfrm>
            <a:off x="5805411" y="744391"/>
            <a:ext cx="4183870" cy="4248237"/>
            <a:chOff x="6699640" y="2928938"/>
            <a:chExt cx="4183870" cy="4248237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C56C8DA-5FB0-4BC2-B8D9-B0E8A7EA27CB}"/>
                </a:ext>
              </a:extLst>
            </p:cNvPr>
            <p:cNvGrpSpPr/>
            <p:nvPr/>
          </p:nvGrpSpPr>
          <p:grpSpPr>
            <a:xfrm>
              <a:off x="6699640" y="2928938"/>
              <a:ext cx="4183870" cy="4248237"/>
              <a:chOff x="6518665" y="1373042"/>
              <a:chExt cx="4183870" cy="4248237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9750AB6-37EA-441E-B4C2-0298A8CB5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8665" y="1373042"/>
                <a:ext cx="4183870" cy="4248237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0B30E5E1-92A6-4648-BEEF-BE5EA39B0ACB}"/>
                  </a:ext>
                </a:extLst>
              </p:cNvPr>
              <p:cNvSpPr/>
              <p:nvPr/>
            </p:nvSpPr>
            <p:spPr>
              <a:xfrm>
                <a:off x="7896225" y="4371975"/>
                <a:ext cx="571500" cy="666750"/>
              </a:xfrm>
              <a:custGeom>
                <a:avLst/>
                <a:gdLst>
                  <a:gd name="connsiteX0" fmla="*/ 0 w 542925"/>
                  <a:gd name="connsiteY0" fmla="*/ 9525 h 666750"/>
                  <a:gd name="connsiteX1" fmla="*/ 200025 w 542925"/>
                  <a:gd name="connsiteY1" fmla="*/ 0 h 666750"/>
                  <a:gd name="connsiteX2" fmla="*/ 257175 w 542925"/>
                  <a:gd name="connsiteY2" fmla="*/ 142875 h 666750"/>
                  <a:gd name="connsiteX3" fmla="*/ 352425 w 542925"/>
                  <a:gd name="connsiteY3" fmla="*/ 190500 h 666750"/>
                  <a:gd name="connsiteX4" fmla="*/ 466725 w 542925"/>
                  <a:gd name="connsiteY4" fmla="*/ 342900 h 666750"/>
                  <a:gd name="connsiteX5" fmla="*/ 542925 w 542925"/>
                  <a:gd name="connsiteY5" fmla="*/ 609600 h 666750"/>
                  <a:gd name="connsiteX6" fmla="*/ 447675 w 542925"/>
                  <a:gd name="connsiteY6" fmla="*/ 666750 h 666750"/>
                  <a:gd name="connsiteX7" fmla="*/ 257175 w 542925"/>
                  <a:gd name="connsiteY7" fmla="*/ 628650 h 666750"/>
                  <a:gd name="connsiteX8" fmla="*/ 19050 w 542925"/>
                  <a:gd name="connsiteY8" fmla="*/ 66675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925" h="666750">
                    <a:moveTo>
                      <a:pt x="0" y="9525"/>
                    </a:moveTo>
                    <a:lnTo>
                      <a:pt x="200025" y="0"/>
                    </a:lnTo>
                    <a:lnTo>
                      <a:pt x="257175" y="142875"/>
                    </a:lnTo>
                    <a:lnTo>
                      <a:pt x="352425" y="190500"/>
                    </a:lnTo>
                    <a:lnTo>
                      <a:pt x="466725" y="342900"/>
                    </a:lnTo>
                    <a:lnTo>
                      <a:pt x="542925" y="609600"/>
                    </a:lnTo>
                    <a:lnTo>
                      <a:pt x="447675" y="666750"/>
                    </a:lnTo>
                    <a:lnTo>
                      <a:pt x="257175" y="628650"/>
                    </a:lnTo>
                    <a:lnTo>
                      <a:pt x="19050" y="66675"/>
                    </a:lnTo>
                  </a:path>
                </a:pathLst>
              </a:custGeom>
              <a:solidFill>
                <a:srgbClr val="F4B183">
                  <a:alpha val="50196"/>
                </a:srgbClr>
              </a:solidFill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BE8CEC3-001F-498D-BD5D-615681DBC08A}"/>
                  </a:ext>
                </a:extLst>
              </p:cNvPr>
              <p:cNvSpPr/>
              <p:nvPr/>
            </p:nvSpPr>
            <p:spPr>
              <a:xfrm>
                <a:off x="6972300" y="1619250"/>
                <a:ext cx="1790700" cy="1143000"/>
              </a:xfrm>
              <a:custGeom>
                <a:avLst/>
                <a:gdLst>
                  <a:gd name="connsiteX0" fmla="*/ 371475 w 1790700"/>
                  <a:gd name="connsiteY0" fmla="*/ 1066800 h 1143000"/>
                  <a:gd name="connsiteX1" fmla="*/ 204788 w 1790700"/>
                  <a:gd name="connsiteY1" fmla="*/ 1143000 h 1143000"/>
                  <a:gd name="connsiteX2" fmla="*/ 0 w 1790700"/>
                  <a:gd name="connsiteY2" fmla="*/ 700088 h 1143000"/>
                  <a:gd name="connsiteX3" fmla="*/ 1543050 w 1790700"/>
                  <a:gd name="connsiteY3" fmla="*/ 0 h 1143000"/>
                  <a:gd name="connsiteX4" fmla="*/ 1790700 w 1790700"/>
                  <a:gd name="connsiteY4" fmla="*/ 547688 h 1143000"/>
                  <a:gd name="connsiteX5" fmla="*/ 1319213 w 1790700"/>
                  <a:gd name="connsiteY5" fmla="*/ 738188 h 1143000"/>
                  <a:gd name="connsiteX6" fmla="*/ 1281113 w 1790700"/>
                  <a:gd name="connsiteY6" fmla="*/ 628650 h 1143000"/>
                  <a:gd name="connsiteX7" fmla="*/ 1109663 w 1790700"/>
                  <a:gd name="connsiteY7" fmla="*/ 714375 h 1143000"/>
                  <a:gd name="connsiteX8" fmla="*/ 1033463 w 1790700"/>
                  <a:gd name="connsiteY8" fmla="*/ 614363 h 1143000"/>
                  <a:gd name="connsiteX9" fmla="*/ 338138 w 1790700"/>
                  <a:gd name="connsiteY9" fmla="*/ 909638 h 1143000"/>
                  <a:gd name="connsiteX10" fmla="*/ 371475 w 1790700"/>
                  <a:gd name="connsiteY10" fmla="*/ 10668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0700" h="1143000">
                    <a:moveTo>
                      <a:pt x="371475" y="1066800"/>
                    </a:moveTo>
                    <a:lnTo>
                      <a:pt x="204788" y="1143000"/>
                    </a:lnTo>
                    <a:lnTo>
                      <a:pt x="0" y="700088"/>
                    </a:lnTo>
                    <a:lnTo>
                      <a:pt x="1543050" y="0"/>
                    </a:lnTo>
                    <a:lnTo>
                      <a:pt x="1790700" y="547688"/>
                    </a:lnTo>
                    <a:lnTo>
                      <a:pt x="1319213" y="738188"/>
                    </a:lnTo>
                    <a:lnTo>
                      <a:pt x="1281113" y="628650"/>
                    </a:lnTo>
                    <a:lnTo>
                      <a:pt x="1109663" y="714375"/>
                    </a:lnTo>
                    <a:lnTo>
                      <a:pt x="1033463" y="614363"/>
                    </a:lnTo>
                    <a:lnTo>
                      <a:pt x="338138" y="909638"/>
                    </a:lnTo>
                    <a:lnTo>
                      <a:pt x="371475" y="1066800"/>
                    </a:lnTo>
                    <a:close/>
                  </a:path>
                </a:pathLst>
              </a:custGeom>
              <a:solidFill>
                <a:srgbClr val="F4B183">
                  <a:alpha val="50196"/>
                </a:srgbClr>
              </a:solidFill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CD78514-27E8-4911-AC30-094297292C08}"/>
                  </a:ext>
                </a:extLst>
              </p:cNvPr>
              <p:cNvSpPr/>
              <p:nvPr/>
            </p:nvSpPr>
            <p:spPr>
              <a:xfrm>
                <a:off x="8367713" y="4310062"/>
                <a:ext cx="723900" cy="700087"/>
              </a:xfrm>
              <a:custGeom>
                <a:avLst/>
                <a:gdLst>
                  <a:gd name="connsiteX0" fmla="*/ 0 w 714375"/>
                  <a:gd name="connsiteY0" fmla="*/ 314325 h 723900"/>
                  <a:gd name="connsiteX1" fmla="*/ 0 w 714375"/>
                  <a:gd name="connsiteY1" fmla="*/ 314325 h 723900"/>
                  <a:gd name="connsiteX2" fmla="*/ 28575 w 714375"/>
                  <a:gd name="connsiteY2" fmla="*/ 361950 h 723900"/>
                  <a:gd name="connsiteX3" fmla="*/ 152400 w 714375"/>
                  <a:gd name="connsiteY3" fmla="*/ 690563 h 723900"/>
                  <a:gd name="connsiteX4" fmla="*/ 671512 w 714375"/>
                  <a:gd name="connsiteY4" fmla="*/ 723900 h 723900"/>
                  <a:gd name="connsiteX5" fmla="*/ 666750 w 714375"/>
                  <a:gd name="connsiteY5" fmla="*/ 600075 h 723900"/>
                  <a:gd name="connsiteX6" fmla="*/ 714375 w 714375"/>
                  <a:gd name="connsiteY6" fmla="*/ 357188 h 723900"/>
                  <a:gd name="connsiteX7" fmla="*/ 552450 w 714375"/>
                  <a:gd name="connsiteY7" fmla="*/ 0 h 723900"/>
                  <a:gd name="connsiteX8" fmla="*/ 0 w 714375"/>
                  <a:gd name="connsiteY8" fmla="*/ 314325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375" h="723900">
                    <a:moveTo>
                      <a:pt x="0" y="314325"/>
                    </a:moveTo>
                    <a:lnTo>
                      <a:pt x="0" y="314325"/>
                    </a:lnTo>
                    <a:lnTo>
                      <a:pt x="28575" y="361950"/>
                    </a:lnTo>
                    <a:lnTo>
                      <a:pt x="152400" y="690563"/>
                    </a:lnTo>
                    <a:lnTo>
                      <a:pt x="671512" y="723900"/>
                    </a:lnTo>
                    <a:lnTo>
                      <a:pt x="666750" y="600075"/>
                    </a:lnTo>
                    <a:lnTo>
                      <a:pt x="714375" y="357188"/>
                    </a:lnTo>
                    <a:lnTo>
                      <a:pt x="552450" y="0"/>
                    </a:lnTo>
                    <a:lnTo>
                      <a:pt x="0" y="314325"/>
                    </a:lnTo>
                    <a:close/>
                  </a:path>
                </a:pathLst>
              </a:custGeom>
              <a:solidFill>
                <a:srgbClr val="00B05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A5E698BA-6175-45E3-8136-60F7B3916CD7}"/>
                  </a:ext>
                </a:extLst>
              </p:cNvPr>
              <p:cNvSpPr/>
              <p:nvPr/>
            </p:nvSpPr>
            <p:spPr>
              <a:xfrm>
                <a:off x="8967788" y="4648200"/>
                <a:ext cx="376237" cy="376238"/>
              </a:xfrm>
              <a:custGeom>
                <a:avLst/>
                <a:gdLst>
                  <a:gd name="connsiteX0" fmla="*/ 157162 w 376237"/>
                  <a:gd name="connsiteY0" fmla="*/ 0 h 376238"/>
                  <a:gd name="connsiteX1" fmla="*/ 157162 w 376237"/>
                  <a:gd name="connsiteY1" fmla="*/ 0 h 376238"/>
                  <a:gd name="connsiteX2" fmla="*/ 204787 w 376237"/>
                  <a:gd name="connsiteY2" fmla="*/ 19050 h 376238"/>
                  <a:gd name="connsiteX3" fmla="*/ 219075 w 376237"/>
                  <a:gd name="connsiteY3" fmla="*/ 23813 h 376238"/>
                  <a:gd name="connsiteX4" fmla="*/ 266700 w 376237"/>
                  <a:gd name="connsiteY4" fmla="*/ 85725 h 376238"/>
                  <a:gd name="connsiteX5" fmla="*/ 252412 w 376237"/>
                  <a:gd name="connsiteY5" fmla="*/ 219075 h 376238"/>
                  <a:gd name="connsiteX6" fmla="*/ 247650 w 376237"/>
                  <a:gd name="connsiteY6" fmla="*/ 266700 h 376238"/>
                  <a:gd name="connsiteX7" fmla="*/ 314325 w 376237"/>
                  <a:gd name="connsiteY7" fmla="*/ 276225 h 376238"/>
                  <a:gd name="connsiteX8" fmla="*/ 376237 w 376237"/>
                  <a:gd name="connsiteY8" fmla="*/ 376238 h 376238"/>
                  <a:gd name="connsiteX9" fmla="*/ 95250 w 376237"/>
                  <a:gd name="connsiteY9" fmla="*/ 376238 h 376238"/>
                  <a:gd name="connsiteX10" fmla="*/ 85725 w 376237"/>
                  <a:gd name="connsiteY10" fmla="*/ 261938 h 376238"/>
                  <a:gd name="connsiteX11" fmla="*/ 85725 w 376237"/>
                  <a:gd name="connsiteY11" fmla="*/ 195263 h 376238"/>
                  <a:gd name="connsiteX12" fmla="*/ 0 w 376237"/>
                  <a:gd name="connsiteY12" fmla="*/ 52388 h 376238"/>
                  <a:gd name="connsiteX13" fmla="*/ 95250 w 376237"/>
                  <a:gd name="connsiteY13" fmla="*/ 0 h 376238"/>
                  <a:gd name="connsiteX14" fmla="*/ 157162 w 376237"/>
                  <a:gd name="connsiteY14" fmla="*/ 0 h 3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6237" h="376238">
                    <a:moveTo>
                      <a:pt x="157162" y="0"/>
                    </a:moveTo>
                    <a:lnTo>
                      <a:pt x="157162" y="0"/>
                    </a:lnTo>
                    <a:lnTo>
                      <a:pt x="204787" y="19050"/>
                    </a:lnTo>
                    <a:cubicBezTo>
                      <a:pt x="209473" y="20852"/>
                      <a:pt x="219075" y="23813"/>
                      <a:pt x="219075" y="23813"/>
                    </a:cubicBezTo>
                    <a:lnTo>
                      <a:pt x="266700" y="85725"/>
                    </a:lnTo>
                    <a:lnTo>
                      <a:pt x="252412" y="219075"/>
                    </a:lnTo>
                    <a:lnTo>
                      <a:pt x="247650" y="266700"/>
                    </a:lnTo>
                    <a:lnTo>
                      <a:pt x="314325" y="276225"/>
                    </a:lnTo>
                    <a:lnTo>
                      <a:pt x="376237" y="376238"/>
                    </a:lnTo>
                    <a:lnTo>
                      <a:pt x="95250" y="376238"/>
                    </a:lnTo>
                    <a:lnTo>
                      <a:pt x="85725" y="261938"/>
                    </a:lnTo>
                    <a:lnTo>
                      <a:pt x="85725" y="195263"/>
                    </a:lnTo>
                    <a:lnTo>
                      <a:pt x="0" y="52388"/>
                    </a:lnTo>
                    <a:lnTo>
                      <a:pt x="95250" y="0"/>
                    </a:lnTo>
                    <a:lnTo>
                      <a:pt x="157162" y="0"/>
                    </a:lnTo>
                    <a:close/>
                  </a:path>
                </a:pathLst>
              </a:custGeom>
              <a:solidFill>
                <a:srgbClr val="F4B183">
                  <a:alpha val="50196"/>
                </a:srgbClr>
              </a:solidFill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BDAFB2D-8F97-456E-BD59-0C7C129CE6A2}"/>
                  </a:ext>
                </a:extLst>
              </p:cNvPr>
              <p:cNvSpPr/>
              <p:nvPr/>
            </p:nvSpPr>
            <p:spPr>
              <a:xfrm>
                <a:off x="9482138" y="4419600"/>
                <a:ext cx="542925" cy="623888"/>
              </a:xfrm>
              <a:custGeom>
                <a:avLst/>
                <a:gdLst>
                  <a:gd name="connsiteX0" fmla="*/ 309562 w 542925"/>
                  <a:gd name="connsiteY0" fmla="*/ 0 h 623888"/>
                  <a:gd name="connsiteX1" fmla="*/ 123825 w 542925"/>
                  <a:gd name="connsiteY1" fmla="*/ 80963 h 623888"/>
                  <a:gd name="connsiteX2" fmla="*/ 85725 w 542925"/>
                  <a:gd name="connsiteY2" fmla="*/ 195263 h 623888"/>
                  <a:gd name="connsiteX3" fmla="*/ 80962 w 542925"/>
                  <a:gd name="connsiteY3" fmla="*/ 304800 h 623888"/>
                  <a:gd name="connsiteX4" fmla="*/ 0 w 542925"/>
                  <a:gd name="connsiteY4" fmla="*/ 319088 h 623888"/>
                  <a:gd name="connsiteX5" fmla="*/ 119062 w 542925"/>
                  <a:gd name="connsiteY5" fmla="*/ 423863 h 623888"/>
                  <a:gd name="connsiteX6" fmla="*/ 166687 w 542925"/>
                  <a:gd name="connsiteY6" fmla="*/ 576263 h 623888"/>
                  <a:gd name="connsiteX7" fmla="*/ 219075 w 542925"/>
                  <a:gd name="connsiteY7" fmla="*/ 623888 h 623888"/>
                  <a:gd name="connsiteX8" fmla="*/ 542925 w 542925"/>
                  <a:gd name="connsiteY8" fmla="*/ 542925 h 623888"/>
                  <a:gd name="connsiteX9" fmla="*/ 309562 w 542925"/>
                  <a:gd name="connsiteY9" fmla="*/ 0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2925" h="623888">
                    <a:moveTo>
                      <a:pt x="309562" y="0"/>
                    </a:moveTo>
                    <a:lnTo>
                      <a:pt x="123825" y="80963"/>
                    </a:lnTo>
                    <a:lnTo>
                      <a:pt x="85725" y="195263"/>
                    </a:lnTo>
                    <a:lnTo>
                      <a:pt x="80962" y="304800"/>
                    </a:lnTo>
                    <a:lnTo>
                      <a:pt x="0" y="319088"/>
                    </a:lnTo>
                    <a:lnTo>
                      <a:pt x="119062" y="423863"/>
                    </a:lnTo>
                    <a:lnTo>
                      <a:pt x="166687" y="576263"/>
                    </a:lnTo>
                    <a:lnTo>
                      <a:pt x="219075" y="623888"/>
                    </a:lnTo>
                    <a:lnTo>
                      <a:pt x="542925" y="542925"/>
                    </a:lnTo>
                    <a:lnTo>
                      <a:pt x="309562" y="0"/>
                    </a:lnTo>
                    <a:close/>
                  </a:path>
                </a:pathLst>
              </a:custGeom>
              <a:solidFill>
                <a:srgbClr val="F4B183">
                  <a:alpha val="50196"/>
                </a:srgbClr>
              </a:solidFill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2EBDF29E-B85F-45F1-B8B8-8B72DFC6D03F}"/>
                </a:ext>
              </a:extLst>
            </p:cNvPr>
            <p:cNvSpPr/>
            <p:nvPr/>
          </p:nvSpPr>
          <p:spPr>
            <a:xfrm>
              <a:off x="7472363" y="3746646"/>
              <a:ext cx="890587" cy="681038"/>
            </a:xfrm>
            <a:custGeom>
              <a:avLst/>
              <a:gdLst>
                <a:gd name="connsiteX0" fmla="*/ 0 w 890587"/>
                <a:gd name="connsiteY0" fmla="*/ 276225 h 681038"/>
                <a:gd name="connsiteX1" fmla="*/ 661987 w 890587"/>
                <a:gd name="connsiteY1" fmla="*/ 0 h 681038"/>
                <a:gd name="connsiteX2" fmla="*/ 723900 w 890587"/>
                <a:gd name="connsiteY2" fmla="*/ 38100 h 681038"/>
                <a:gd name="connsiteX3" fmla="*/ 890587 w 890587"/>
                <a:gd name="connsiteY3" fmla="*/ 404813 h 681038"/>
                <a:gd name="connsiteX4" fmla="*/ 171450 w 890587"/>
                <a:gd name="connsiteY4" fmla="*/ 681038 h 681038"/>
                <a:gd name="connsiteX5" fmla="*/ 0 w 890587"/>
                <a:gd name="connsiteY5" fmla="*/ 276225 h 68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587" h="681038">
                  <a:moveTo>
                    <a:pt x="0" y="276225"/>
                  </a:moveTo>
                  <a:lnTo>
                    <a:pt x="661987" y="0"/>
                  </a:lnTo>
                  <a:lnTo>
                    <a:pt x="723900" y="38100"/>
                  </a:lnTo>
                  <a:lnTo>
                    <a:pt x="890587" y="404813"/>
                  </a:lnTo>
                  <a:lnTo>
                    <a:pt x="171450" y="681038"/>
                  </a:lnTo>
                  <a:lnTo>
                    <a:pt x="0" y="276225"/>
                  </a:lnTo>
                  <a:close/>
                </a:path>
              </a:pathLst>
            </a:custGeom>
            <a:solidFill>
              <a:srgbClr val="4472C4">
                <a:alpha val="4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E4D8C119-0DCA-4504-8BEA-296CEA8811C4}"/>
              </a:ext>
            </a:extLst>
          </p:cNvPr>
          <p:cNvSpPr txBox="1">
            <a:spLocks/>
          </p:cNvSpPr>
          <p:nvPr/>
        </p:nvSpPr>
        <p:spPr>
          <a:xfrm>
            <a:off x="714374" y="4992628"/>
            <a:ext cx="9515476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US" sz="2800" dirty="0"/>
              <a:t>Classify landscapes into distinct categories (Pools, turf, trees and shrubs, hardscape, etc.,)</a:t>
            </a:r>
          </a:p>
          <a:p>
            <a:pPr marL="457200" indent="-457200" algn="l">
              <a:buAutoNum type="arabicPeriod"/>
            </a:pPr>
            <a:r>
              <a:rPr lang="en-US" sz="2800" dirty="0"/>
              <a:t>Combine that data into broader categories (Irrigable-Irrigated, Irrigable-Un-</a:t>
            </a:r>
            <a:r>
              <a:rPr lang="en-US" sz="2800" dirty="0" err="1"/>
              <a:t>irrgated</a:t>
            </a:r>
            <a:r>
              <a:rPr lang="en-US" sz="2800" dirty="0"/>
              <a:t>, Un-irrigable, hardscape)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89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798B5D1-D1C2-4605-9086-6351934B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512762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D5D8429-5025-4B90-82C8-A4CBD5AD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92" y="1640416"/>
            <a:ext cx="5308925" cy="5217583"/>
          </a:xfrm>
        </p:spPr>
        <p:txBody>
          <a:bodyPr anchor="t">
            <a:noAutofit/>
          </a:bodyPr>
          <a:lstStyle/>
          <a:p>
            <a:r>
              <a:rPr lang="en-US" sz="3200" dirty="0"/>
              <a:t>DWR completed accuracy assessment</a:t>
            </a:r>
          </a:p>
          <a:p>
            <a:pPr lvl="1"/>
            <a:r>
              <a:rPr lang="en-US" sz="3200" dirty="0"/>
              <a:t>Good results for Santa Rosa-but still have issues with Padre Dam.</a:t>
            </a:r>
          </a:p>
          <a:p>
            <a:pPr lvl="1"/>
            <a:r>
              <a:rPr lang="en-US" sz="3200" dirty="0"/>
              <a:t>For large parcels, mapping land as undeveloped vs. irrigable-not irrigated can be subjective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F74D28C-3268-4E35-8EE1-D92CB4A85A7D}"/>
              </a:ext>
              <a:ext uri="{C183D7F6-B498-43B3-948B-1728B52AA6E4}">
                <adec:decorative xmlns=""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U:\DemMgt\Water Conservation\Outdoor Programs\Green Exchange\Residential Applications\Projects\Pre-post candidates\Picks of the Litter\2880 Creekside Rd\2880 Creekside rd Post-3.jpg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7345E8EC-F6A4-41E7-9AE7-FA47BB37A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495" r="18624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51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1A8A39CA-4F52-406C-8A18-AAB3A474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Area:  Single Family Irrigable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DD3BEF27-08E6-4B97-A4EB-D77D1BF8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00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Padre Dam Water District:                   </a:t>
            </a:r>
            <a:r>
              <a:rPr lang="en-US" dirty="0"/>
              <a:t>Total  SF Parcel Area: 536,933, 951  sq. ft. Irrigable Area:             134,233,488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City of Santa Rosa:                                </a:t>
            </a:r>
            <a:r>
              <a:rPr lang="en-US" dirty="0"/>
              <a:t>Total SF Parcel Area: 327,418,317 sq. ft.     Irrigable Area:            144,064,059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3441518C-971C-4F3F-8386-89A7C2CF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885B-56BD-4ADE-BFEB-8C818777C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3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C32C45B-E46C-42D7-8597-0F2E5A94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City of Santa Rosa Data for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C645551-4F18-42AC-ADB8-EF902E2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327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Total SFR Water Use = 2,671,000,000 (2.671 </a:t>
            </a:r>
            <a:r>
              <a:rPr lang="en-US" sz="3000" dirty="0" err="1"/>
              <a:t>bg</a:t>
            </a:r>
            <a:r>
              <a:rPr lang="en-US" sz="3000" dirty="0"/>
              <a:t>)</a:t>
            </a:r>
          </a:p>
          <a:p>
            <a:r>
              <a:rPr lang="en-US" sz="3000" dirty="0"/>
              <a:t>Indoor Water Use = Population X 55 </a:t>
            </a:r>
            <a:r>
              <a:rPr lang="en-US" sz="3000" dirty="0" err="1"/>
              <a:t>gpcd</a:t>
            </a:r>
            <a:r>
              <a:rPr lang="en-US" sz="3000" dirty="0"/>
              <a:t> X 365 = 2.32 </a:t>
            </a:r>
            <a:r>
              <a:rPr lang="en-US" sz="3000" dirty="0" err="1"/>
              <a:t>bg</a:t>
            </a:r>
            <a:endParaRPr lang="en-US" sz="3000" dirty="0"/>
          </a:p>
          <a:p>
            <a:r>
              <a:rPr lang="en-US" sz="3000" dirty="0"/>
              <a:t>Outdoor Water Use = Total – Indoor = 2.67-2.32 = 0.352 </a:t>
            </a:r>
            <a:r>
              <a:rPr lang="en-US" sz="3000" dirty="0" err="1"/>
              <a:t>bg</a:t>
            </a:r>
            <a:endParaRPr lang="en-US" sz="3000" dirty="0"/>
          </a:p>
          <a:p>
            <a:r>
              <a:rPr lang="en-US" sz="3000" dirty="0"/>
              <a:t>Irrigable Area = 144 Million feet</a:t>
            </a:r>
            <a:r>
              <a:rPr lang="en-US" sz="3000" baseline="30000" dirty="0"/>
              <a:t>2</a:t>
            </a:r>
          </a:p>
          <a:p>
            <a:r>
              <a:rPr lang="en-US" sz="3000" dirty="0"/>
              <a:t>Applied Water Depth = Water Volume Applied/ Area = 3.8”</a:t>
            </a:r>
          </a:p>
          <a:p>
            <a:r>
              <a:rPr lang="en-US" sz="3000" dirty="0"/>
              <a:t>Net Et = 34.5”</a:t>
            </a:r>
          </a:p>
          <a:p>
            <a:r>
              <a:rPr lang="en-US" sz="3000" dirty="0"/>
              <a:t>Water Applied = 11 % of Net Et</a:t>
            </a:r>
          </a:p>
          <a:p>
            <a:r>
              <a:rPr lang="en-US" dirty="0">
                <a:solidFill>
                  <a:srgbClr val="FF0000"/>
                </a:solidFill>
              </a:rPr>
              <a:t>No WELO standard below 11% Net Et</a:t>
            </a:r>
          </a:p>
          <a:p>
            <a:r>
              <a:rPr lang="en-US" dirty="0">
                <a:solidFill>
                  <a:srgbClr val="FF0000"/>
                </a:solidFill>
              </a:rPr>
              <a:t>The City would have met the target for SFR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403</Words>
  <Application>Microsoft Macintosh PowerPoint</Application>
  <PresentationFormat>Custom</PresentationFormat>
  <Paragraphs>53</Paragraphs>
  <Slides>10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State Framework and Residential Water Use Targets</vt:lpstr>
      <vt:lpstr>New Water Efficiency Bills</vt:lpstr>
      <vt:lpstr>Single Family Residential Targets</vt:lpstr>
      <vt:lpstr>Indoor Water Budget</vt:lpstr>
      <vt:lpstr>Landscape Area Input</vt:lpstr>
      <vt:lpstr>Urban Landscape Area Measurements</vt:lpstr>
      <vt:lpstr>Results</vt:lpstr>
      <vt:lpstr>Service Area:  Single Family Irrigable Area</vt:lpstr>
      <vt:lpstr>Draft City of Santa Rosa Data for 2016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McNeil, Sean</dc:creator>
  <cp:lastModifiedBy>Judy Kelly</cp:lastModifiedBy>
  <cp:revision>27</cp:revision>
  <cp:lastPrinted>2019-01-11T01:57:17Z</cp:lastPrinted>
  <dcterms:created xsi:type="dcterms:W3CDTF">2019-01-18T17:24:24Z</dcterms:created>
  <dcterms:modified xsi:type="dcterms:W3CDTF">2019-01-18T17:25:49Z</dcterms:modified>
</cp:coreProperties>
</file>