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79" r:id="rId2"/>
    <p:sldId id="352" r:id="rId3"/>
    <p:sldId id="357" r:id="rId4"/>
    <p:sldId id="354" r:id="rId5"/>
    <p:sldId id="381" r:id="rId6"/>
    <p:sldId id="372" r:id="rId7"/>
    <p:sldId id="383" r:id="rId8"/>
    <p:sldId id="378" r:id="rId9"/>
    <p:sldId id="373" r:id="rId10"/>
    <p:sldId id="375" r:id="rId11"/>
    <p:sldId id="366" r:id="rId12"/>
    <p:sldId id="377" r:id="rId13"/>
    <p:sldId id="360" r:id="rId14"/>
    <p:sldId id="374" r:id="rId15"/>
    <p:sldId id="361" r:id="rId16"/>
    <p:sldId id="371" r:id="rId17"/>
    <p:sldId id="380" r:id="rId18"/>
    <p:sldId id="369" r:id="rId19"/>
    <p:sldId id="367" r:id="rId20"/>
    <p:sldId id="358" r:id="rId21"/>
    <p:sldId id="353" r:id="rId2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 userDrawn="1">
          <p15:clr>
            <a:srgbClr val="A4A3A4"/>
          </p15:clr>
        </p15:guide>
        <p15:guide id="2" pos="2880">
          <p15:clr>
            <a:srgbClr val="A4A3A4"/>
          </p15:clr>
        </p15:guide>
        <p15:guide id="3" orient="horz" pos="528" userDrawn="1">
          <p15:clr>
            <a:srgbClr val="A4A3A4"/>
          </p15:clr>
        </p15:guide>
        <p15:guide id="4" pos="576" userDrawn="1">
          <p15:clr>
            <a:srgbClr val="A4A3A4"/>
          </p15:clr>
        </p15:guide>
        <p15:guide id="5" orient="horz" pos="1008" userDrawn="1">
          <p15:clr>
            <a:srgbClr val="A4A3A4"/>
          </p15:clr>
        </p15:guide>
        <p15:guide id="6" orient="horz" pos="1536" userDrawn="1">
          <p15:clr>
            <a:srgbClr val="A4A3A4"/>
          </p15:clr>
        </p15:guide>
        <p15:guide id="7" orient="horz" pos="7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58B"/>
    <a:srgbClr val="2B66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70" autoAdjust="0"/>
    <p:restoredTop sz="57036" autoAdjust="0"/>
  </p:normalViewPr>
  <p:slideViewPr>
    <p:cSldViewPr>
      <p:cViewPr varScale="1">
        <p:scale>
          <a:sx n="46" d="100"/>
          <a:sy n="46" d="100"/>
        </p:scale>
        <p:origin x="2088" y="34"/>
      </p:cViewPr>
      <p:guideLst>
        <p:guide orient="horz" pos="1152"/>
        <p:guide pos="2880"/>
        <p:guide orient="horz" pos="528"/>
        <p:guide pos="576"/>
        <p:guide orient="horz" pos="1008"/>
        <p:guide orient="horz" pos="1536"/>
        <p:guide orient="horz" pos="720"/>
      </p:guideLst>
    </p:cSldViewPr>
  </p:slideViewPr>
  <p:outlineViewPr>
    <p:cViewPr>
      <p:scale>
        <a:sx n="33" d="100"/>
        <a:sy n="33" d="100"/>
      </p:scale>
      <p:origin x="0" y="-8616"/>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FA6CC-DE19-4C51-9627-EC2B58BEDDA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1659660-722B-4A18-AA40-0C52B8636B46}">
      <dgm:prSet phldrT="[Text]"/>
      <dgm:spPr/>
      <dgm:t>
        <a:bodyPr/>
        <a:lstStyle/>
        <a:p>
          <a:r>
            <a:rPr lang="en-US" dirty="0"/>
            <a:t>One Water</a:t>
          </a:r>
        </a:p>
      </dgm:t>
    </dgm:pt>
    <dgm:pt modelId="{CF94DB37-676F-4884-9260-6AA5DF00617B}" type="parTrans" cxnId="{86E3A7D7-2E81-4201-8904-ED3D71C2B5D9}">
      <dgm:prSet/>
      <dgm:spPr/>
      <dgm:t>
        <a:bodyPr/>
        <a:lstStyle/>
        <a:p>
          <a:endParaRPr lang="en-US"/>
        </a:p>
      </dgm:t>
    </dgm:pt>
    <dgm:pt modelId="{63F676A4-CD34-4E3E-A0F6-09F11DD990EB}" type="sibTrans" cxnId="{86E3A7D7-2E81-4201-8904-ED3D71C2B5D9}">
      <dgm:prSet/>
      <dgm:spPr/>
      <dgm:t>
        <a:bodyPr/>
        <a:lstStyle/>
        <a:p>
          <a:endParaRPr lang="en-US"/>
        </a:p>
      </dgm:t>
    </dgm:pt>
    <dgm:pt modelId="{C9E43CD7-0E91-4354-AE83-EB0B03CF8470}">
      <dgm:prSet phldrT="[Text]"/>
      <dgm:spPr/>
      <dgm:t>
        <a:bodyPr/>
        <a:lstStyle/>
        <a:p>
          <a:r>
            <a:rPr lang="en-US" dirty="0"/>
            <a:t>Sustainable Water Supply</a:t>
          </a:r>
        </a:p>
      </dgm:t>
    </dgm:pt>
    <dgm:pt modelId="{7C776563-609D-4688-93C7-FED2B3FE1DE7}" type="parTrans" cxnId="{699BBE09-AE49-4B88-B07C-8E9469A5F9B6}">
      <dgm:prSet/>
      <dgm:spPr/>
      <dgm:t>
        <a:bodyPr/>
        <a:lstStyle/>
        <a:p>
          <a:endParaRPr lang="en-US"/>
        </a:p>
      </dgm:t>
    </dgm:pt>
    <dgm:pt modelId="{6C3F61DC-7129-4695-9675-74F17F656D96}" type="sibTrans" cxnId="{699BBE09-AE49-4B88-B07C-8E9469A5F9B6}">
      <dgm:prSet/>
      <dgm:spPr/>
      <dgm:t>
        <a:bodyPr/>
        <a:lstStyle/>
        <a:p>
          <a:endParaRPr lang="en-US"/>
        </a:p>
      </dgm:t>
    </dgm:pt>
    <dgm:pt modelId="{CCC88B1F-C42A-4549-9B4C-7A33EB0B9768}">
      <dgm:prSet phldrT="[Text]"/>
      <dgm:spPr/>
      <dgm:t>
        <a:bodyPr/>
        <a:lstStyle/>
        <a:p>
          <a:r>
            <a:rPr lang="en-US" dirty="0"/>
            <a:t>Sustainable Groundwater</a:t>
          </a:r>
        </a:p>
      </dgm:t>
    </dgm:pt>
    <dgm:pt modelId="{96F4FA31-F2FB-47F0-9E09-FE34BD8B343D}" type="parTrans" cxnId="{2531C0BA-0BD1-4847-9E67-84B3CCBEA50A}">
      <dgm:prSet/>
      <dgm:spPr/>
      <dgm:t>
        <a:bodyPr/>
        <a:lstStyle/>
        <a:p>
          <a:endParaRPr lang="en-US"/>
        </a:p>
      </dgm:t>
    </dgm:pt>
    <dgm:pt modelId="{7870A734-ACB6-4BDC-864C-396088E3D253}" type="sibTrans" cxnId="{2531C0BA-0BD1-4847-9E67-84B3CCBEA50A}">
      <dgm:prSet/>
      <dgm:spPr/>
      <dgm:t>
        <a:bodyPr/>
        <a:lstStyle/>
        <a:p>
          <a:endParaRPr lang="en-US"/>
        </a:p>
      </dgm:t>
    </dgm:pt>
    <dgm:pt modelId="{4DEA5A2C-37A3-497B-A64D-0887988FEA03}">
      <dgm:prSet phldrT="[Text]"/>
      <dgm:spPr/>
      <dgm:t>
        <a:bodyPr/>
        <a:lstStyle/>
        <a:p>
          <a:r>
            <a:rPr lang="en-US" dirty="0"/>
            <a:t>Protecting and Enhancing Aquatic Habitats</a:t>
          </a:r>
        </a:p>
      </dgm:t>
    </dgm:pt>
    <dgm:pt modelId="{EDF426CE-B811-4D8C-89F6-53C76DEE63A9}" type="parTrans" cxnId="{81541E59-05F9-43E0-A019-C91858F7A551}">
      <dgm:prSet/>
      <dgm:spPr/>
      <dgm:t>
        <a:bodyPr/>
        <a:lstStyle/>
        <a:p>
          <a:endParaRPr lang="en-US"/>
        </a:p>
      </dgm:t>
    </dgm:pt>
    <dgm:pt modelId="{FBBE5235-1985-406C-BD3B-319D31889606}" type="sibTrans" cxnId="{81541E59-05F9-43E0-A019-C91858F7A551}">
      <dgm:prSet/>
      <dgm:spPr/>
      <dgm:t>
        <a:bodyPr/>
        <a:lstStyle/>
        <a:p>
          <a:endParaRPr lang="en-US"/>
        </a:p>
      </dgm:t>
    </dgm:pt>
    <dgm:pt modelId="{6801E764-6855-401B-B903-6DE3CCAA474D}">
      <dgm:prSet phldrT="[Text]"/>
      <dgm:spPr/>
      <dgm:t>
        <a:bodyPr/>
        <a:lstStyle/>
        <a:p>
          <a:r>
            <a:rPr lang="en-US" dirty="0"/>
            <a:t>Climate Change and Sea Level Rise</a:t>
          </a:r>
        </a:p>
      </dgm:t>
    </dgm:pt>
    <dgm:pt modelId="{56E53453-B60B-4F7B-AD51-02ABDA49BEAF}" type="parTrans" cxnId="{F481773F-8723-4E1E-B4CA-7300E5B62CAE}">
      <dgm:prSet/>
      <dgm:spPr/>
      <dgm:t>
        <a:bodyPr/>
        <a:lstStyle/>
        <a:p>
          <a:endParaRPr lang="en-US"/>
        </a:p>
      </dgm:t>
    </dgm:pt>
    <dgm:pt modelId="{1BBC6A4B-B645-4E07-B35E-9D438F303CE3}" type="sibTrans" cxnId="{F481773F-8723-4E1E-B4CA-7300E5B62CAE}">
      <dgm:prSet/>
      <dgm:spPr/>
      <dgm:t>
        <a:bodyPr/>
        <a:lstStyle/>
        <a:p>
          <a:endParaRPr lang="en-US"/>
        </a:p>
      </dgm:t>
    </dgm:pt>
    <dgm:pt modelId="{7EFBC661-EC38-4C52-86EA-15A25536AB19}">
      <dgm:prSet/>
      <dgm:spPr/>
      <dgm:t>
        <a:bodyPr/>
        <a:lstStyle/>
        <a:p>
          <a:r>
            <a:rPr lang="en-US" dirty="0"/>
            <a:t>Water Quality</a:t>
          </a:r>
        </a:p>
      </dgm:t>
    </dgm:pt>
    <dgm:pt modelId="{90D48416-6D15-49D7-8154-A20811677C98}" type="parTrans" cxnId="{C1C15EFE-51C3-4089-B5CA-267E2302356B}">
      <dgm:prSet/>
      <dgm:spPr/>
      <dgm:t>
        <a:bodyPr/>
        <a:lstStyle/>
        <a:p>
          <a:endParaRPr lang="en-US"/>
        </a:p>
      </dgm:t>
    </dgm:pt>
    <dgm:pt modelId="{0737B079-D094-4941-8528-E6BE8723F88B}" type="sibTrans" cxnId="{C1C15EFE-51C3-4089-B5CA-267E2302356B}">
      <dgm:prSet/>
      <dgm:spPr/>
      <dgm:t>
        <a:bodyPr/>
        <a:lstStyle/>
        <a:p>
          <a:endParaRPr lang="en-US"/>
        </a:p>
      </dgm:t>
    </dgm:pt>
    <dgm:pt modelId="{55BB885C-08AB-41B7-B2CB-C0FEB353F386}">
      <dgm:prSet/>
      <dgm:spPr/>
      <dgm:t>
        <a:bodyPr/>
        <a:lstStyle/>
        <a:p>
          <a:r>
            <a:rPr lang="en-US" dirty="0"/>
            <a:t>Flood Management</a:t>
          </a:r>
        </a:p>
      </dgm:t>
    </dgm:pt>
    <dgm:pt modelId="{54279670-7977-42E8-BB1C-0BE4205221D5}" type="parTrans" cxnId="{6A600637-14AC-4DEC-9BF3-FEB5CD530C86}">
      <dgm:prSet/>
      <dgm:spPr/>
      <dgm:t>
        <a:bodyPr/>
        <a:lstStyle/>
        <a:p>
          <a:endParaRPr lang="en-US"/>
        </a:p>
      </dgm:t>
    </dgm:pt>
    <dgm:pt modelId="{5F521846-EC1D-4FCB-B672-D728BFC91F1A}" type="sibTrans" cxnId="{6A600637-14AC-4DEC-9BF3-FEB5CD530C86}">
      <dgm:prSet/>
      <dgm:spPr/>
      <dgm:t>
        <a:bodyPr/>
        <a:lstStyle/>
        <a:p>
          <a:endParaRPr lang="en-US"/>
        </a:p>
      </dgm:t>
    </dgm:pt>
    <dgm:pt modelId="{C9AEE7DA-761F-4B4D-B7B9-D480043181B1}" type="pres">
      <dgm:prSet presAssocID="{7CEFA6CC-DE19-4C51-9627-EC2B58BEDDA5}" presName="cycle" presStyleCnt="0">
        <dgm:presLayoutVars>
          <dgm:chMax val="1"/>
          <dgm:dir/>
          <dgm:animLvl val="ctr"/>
          <dgm:resizeHandles val="exact"/>
        </dgm:presLayoutVars>
      </dgm:prSet>
      <dgm:spPr/>
    </dgm:pt>
    <dgm:pt modelId="{95C5639E-F976-496A-B241-A5B2D0FC53E6}" type="pres">
      <dgm:prSet presAssocID="{31659660-722B-4A18-AA40-0C52B8636B46}" presName="centerShape" presStyleLbl="node0" presStyleIdx="0" presStyleCnt="1"/>
      <dgm:spPr/>
    </dgm:pt>
    <dgm:pt modelId="{553080D4-7D1E-49EA-97DB-5B24EC4ECC84}" type="pres">
      <dgm:prSet presAssocID="{7C776563-609D-4688-93C7-FED2B3FE1DE7}" presName="parTrans" presStyleLbl="bgSibTrans2D1" presStyleIdx="0" presStyleCnt="6"/>
      <dgm:spPr/>
    </dgm:pt>
    <dgm:pt modelId="{B3A125B8-FC7F-463D-9E1C-506F0911BB99}" type="pres">
      <dgm:prSet presAssocID="{C9E43CD7-0E91-4354-AE83-EB0B03CF8470}" presName="node" presStyleLbl="node1" presStyleIdx="0" presStyleCnt="6">
        <dgm:presLayoutVars>
          <dgm:bulletEnabled val="1"/>
        </dgm:presLayoutVars>
      </dgm:prSet>
      <dgm:spPr/>
    </dgm:pt>
    <dgm:pt modelId="{13597395-09F1-4813-8552-97DE7696BD0E}" type="pres">
      <dgm:prSet presAssocID="{96F4FA31-F2FB-47F0-9E09-FE34BD8B343D}" presName="parTrans" presStyleLbl="bgSibTrans2D1" presStyleIdx="1" presStyleCnt="6"/>
      <dgm:spPr/>
    </dgm:pt>
    <dgm:pt modelId="{39496A8B-0341-4159-A1F5-015F00EBF62D}" type="pres">
      <dgm:prSet presAssocID="{CCC88B1F-C42A-4549-9B4C-7A33EB0B9768}" presName="node" presStyleLbl="node1" presStyleIdx="1" presStyleCnt="6">
        <dgm:presLayoutVars>
          <dgm:bulletEnabled val="1"/>
        </dgm:presLayoutVars>
      </dgm:prSet>
      <dgm:spPr/>
    </dgm:pt>
    <dgm:pt modelId="{D3A2382E-77C0-482A-8F00-78DE18B5959A}" type="pres">
      <dgm:prSet presAssocID="{54279670-7977-42E8-BB1C-0BE4205221D5}" presName="parTrans" presStyleLbl="bgSibTrans2D1" presStyleIdx="2" presStyleCnt="6"/>
      <dgm:spPr/>
    </dgm:pt>
    <dgm:pt modelId="{FE40126A-2479-4F85-BAA0-C65C62DA0883}" type="pres">
      <dgm:prSet presAssocID="{55BB885C-08AB-41B7-B2CB-C0FEB353F386}" presName="node" presStyleLbl="node1" presStyleIdx="2" presStyleCnt="6">
        <dgm:presLayoutVars>
          <dgm:bulletEnabled val="1"/>
        </dgm:presLayoutVars>
      </dgm:prSet>
      <dgm:spPr/>
    </dgm:pt>
    <dgm:pt modelId="{FADA2275-4610-4D4D-A600-8FA96CD2024C}" type="pres">
      <dgm:prSet presAssocID="{90D48416-6D15-49D7-8154-A20811677C98}" presName="parTrans" presStyleLbl="bgSibTrans2D1" presStyleIdx="3" presStyleCnt="6"/>
      <dgm:spPr/>
    </dgm:pt>
    <dgm:pt modelId="{E004605A-3037-432D-A4DC-04648A49F61D}" type="pres">
      <dgm:prSet presAssocID="{7EFBC661-EC38-4C52-86EA-15A25536AB19}" presName="node" presStyleLbl="node1" presStyleIdx="3" presStyleCnt="6">
        <dgm:presLayoutVars>
          <dgm:bulletEnabled val="1"/>
        </dgm:presLayoutVars>
      </dgm:prSet>
      <dgm:spPr/>
    </dgm:pt>
    <dgm:pt modelId="{A10B9218-70EF-402D-9639-497D3DB55E4F}" type="pres">
      <dgm:prSet presAssocID="{EDF426CE-B811-4D8C-89F6-53C76DEE63A9}" presName="parTrans" presStyleLbl="bgSibTrans2D1" presStyleIdx="4" presStyleCnt="6"/>
      <dgm:spPr/>
    </dgm:pt>
    <dgm:pt modelId="{DE26F3D6-B68A-4F1C-9F70-12CAE7F0E648}" type="pres">
      <dgm:prSet presAssocID="{4DEA5A2C-37A3-497B-A64D-0887988FEA03}" presName="node" presStyleLbl="node1" presStyleIdx="4" presStyleCnt="6">
        <dgm:presLayoutVars>
          <dgm:bulletEnabled val="1"/>
        </dgm:presLayoutVars>
      </dgm:prSet>
      <dgm:spPr/>
    </dgm:pt>
    <dgm:pt modelId="{BEBDC39F-6323-4FDA-AC45-638D794FAAC9}" type="pres">
      <dgm:prSet presAssocID="{56E53453-B60B-4F7B-AD51-02ABDA49BEAF}" presName="parTrans" presStyleLbl="bgSibTrans2D1" presStyleIdx="5" presStyleCnt="6"/>
      <dgm:spPr/>
    </dgm:pt>
    <dgm:pt modelId="{AC089A80-129C-48B7-A543-920E715066F3}" type="pres">
      <dgm:prSet presAssocID="{6801E764-6855-401B-B903-6DE3CCAA474D}" presName="node" presStyleLbl="node1" presStyleIdx="5" presStyleCnt="6">
        <dgm:presLayoutVars>
          <dgm:bulletEnabled val="1"/>
        </dgm:presLayoutVars>
      </dgm:prSet>
      <dgm:spPr/>
    </dgm:pt>
  </dgm:ptLst>
  <dgm:cxnLst>
    <dgm:cxn modelId="{C662E500-A246-4170-AC04-CC374453234F}" type="presOf" srcId="{C9E43CD7-0E91-4354-AE83-EB0B03CF8470}" destId="{B3A125B8-FC7F-463D-9E1C-506F0911BB99}" srcOrd="0" destOrd="0" presId="urn:microsoft.com/office/officeart/2005/8/layout/radial4"/>
    <dgm:cxn modelId="{699BBE09-AE49-4B88-B07C-8E9469A5F9B6}" srcId="{31659660-722B-4A18-AA40-0C52B8636B46}" destId="{C9E43CD7-0E91-4354-AE83-EB0B03CF8470}" srcOrd="0" destOrd="0" parTransId="{7C776563-609D-4688-93C7-FED2B3FE1DE7}" sibTransId="{6C3F61DC-7129-4695-9675-74F17F656D96}"/>
    <dgm:cxn modelId="{83E2C71E-B72C-4458-99AB-68AB4C9039CA}" type="presOf" srcId="{55BB885C-08AB-41B7-B2CB-C0FEB353F386}" destId="{FE40126A-2479-4F85-BAA0-C65C62DA0883}" srcOrd="0" destOrd="0" presId="urn:microsoft.com/office/officeart/2005/8/layout/radial4"/>
    <dgm:cxn modelId="{0E389E26-0B50-4443-85CB-613FB5C35289}" type="presOf" srcId="{90D48416-6D15-49D7-8154-A20811677C98}" destId="{FADA2275-4610-4D4D-A600-8FA96CD2024C}" srcOrd="0" destOrd="0" presId="urn:microsoft.com/office/officeart/2005/8/layout/radial4"/>
    <dgm:cxn modelId="{6A600637-14AC-4DEC-9BF3-FEB5CD530C86}" srcId="{31659660-722B-4A18-AA40-0C52B8636B46}" destId="{55BB885C-08AB-41B7-B2CB-C0FEB353F386}" srcOrd="2" destOrd="0" parTransId="{54279670-7977-42E8-BB1C-0BE4205221D5}" sibTransId="{5F521846-EC1D-4FCB-B672-D728BFC91F1A}"/>
    <dgm:cxn modelId="{F481773F-8723-4E1E-B4CA-7300E5B62CAE}" srcId="{31659660-722B-4A18-AA40-0C52B8636B46}" destId="{6801E764-6855-401B-B903-6DE3CCAA474D}" srcOrd="5" destOrd="0" parTransId="{56E53453-B60B-4F7B-AD51-02ABDA49BEAF}" sibTransId="{1BBC6A4B-B645-4E07-B35E-9D438F303CE3}"/>
    <dgm:cxn modelId="{FAF3B35F-06A7-4BF8-85F4-6757AEB9FBCA}" type="presOf" srcId="{7C776563-609D-4688-93C7-FED2B3FE1DE7}" destId="{553080D4-7D1E-49EA-97DB-5B24EC4ECC84}" srcOrd="0" destOrd="0" presId="urn:microsoft.com/office/officeart/2005/8/layout/radial4"/>
    <dgm:cxn modelId="{82198954-A9C4-4F32-849F-D9E3DF5F9099}" type="presOf" srcId="{54279670-7977-42E8-BB1C-0BE4205221D5}" destId="{D3A2382E-77C0-482A-8F00-78DE18B5959A}" srcOrd="0" destOrd="0" presId="urn:microsoft.com/office/officeart/2005/8/layout/radial4"/>
    <dgm:cxn modelId="{9D3AE174-26F0-4F30-B5D5-96AFC193A51E}" type="presOf" srcId="{6801E764-6855-401B-B903-6DE3CCAA474D}" destId="{AC089A80-129C-48B7-A543-920E715066F3}" srcOrd="0" destOrd="0" presId="urn:microsoft.com/office/officeart/2005/8/layout/radial4"/>
    <dgm:cxn modelId="{66146457-3587-4795-8A83-37DF28AB934A}" type="presOf" srcId="{7CEFA6CC-DE19-4C51-9627-EC2B58BEDDA5}" destId="{C9AEE7DA-761F-4B4D-B7B9-D480043181B1}" srcOrd="0" destOrd="0" presId="urn:microsoft.com/office/officeart/2005/8/layout/radial4"/>
    <dgm:cxn modelId="{81541E59-05F9-43E0-A019-C91858F7A551}" srcId="{31659660-722B-4A18-AA40-0C52B8636B46}" destId="{4DEA5A2C-37A3-497B-A64D-0887988FEA03}" srcOrd="4" destOrd="0" parTransId="{EDF426CE-B811-4D8C-89F6-53C76DEE63A9}" sibTransId="{FBBE5235-1985-406C-BD3B-319D31889606}"/>
    <dgm:cxn modelId="{FFBB807E-3784-496B-83BC-A0DE1AF5BB01}" type="presOf" srcId="{EDF426CE-B811-4D8C-89F6-53C76DEE63A9}" destId="{A10B9218-70EF-402D-9639-497D3DB55E4F}" srcOrd="0" destOrd="0" presId="urn:microsoft.com/office/officeart/2005/8/layout/radial4"/>
    <dgm:cxn modelId="{41270D9A-04CA-4FCF-AAAE-46928C28674D}" type="presOf" srcId="{7EFBC661-EC38-4C52-86EA-15A25536AB19}" destId="{E004605A-3037-432D-A4DC-04648A49F61D}" srcOrd="0" destOrd="0" presId="urn:microsoft.com/office/officeart/2005/8/layout/radial4"/>
    <dgm:cxn modelId="{9C3E3FA4-E3BF-42EC-89FA-D2E52F4DDA14}" type="presOf" srcId="{31659660-722B-4A18-AA40-0C52B8636B46}" destId="{95C5639E-F976-496A-B241-A5B2D0FC53E6}" srcOrd="0" destOrd="0" presId="urn:microsoft.com/office/officeart/2005/8/layout/radial4"/>
    <dgm:cxn modelId="{C121BCA8-C408-4F7F-B981-A6CA6AD0DC5F}" type="presOf" srcId="{56E53453-B60B-4F7B-AD51-02ABDA49BEAF}" destId="{BEBDC39F-6323-4FDA-AC45-638D794FAAC9}" srcOrd="0" destOrd="0" presId="urn:microsoft.com/office/officeart/2005/8/layout/radial4"/>
    <dgm:cxn modelId="{27859FB2-B99F-4CD2-BEA5-2793E9900B89}" type="presOf" srcId="{96F4FA31-F2FB-47F0-9E09-FE34BD8B343D}" destId="{13597395-09F1-4813-8552-97DE7696BD0E}" srcOrd="0" destOrd="0" presId="urn:microsoft.com/office/officeart/2005/8/layout/radial4"/>
    <dgm:cxn modelId="{2531C0BA-0BD1-4847-9E67-84B3CCBEA50A}" srcId="{31659660-722B-4A18-AA40-0C52B8636B46}" destId="{CCC88B1F-C42A-4549-9B4C-7A33EB0B9768}" srcOrd="1" destOrd="0" parTransId="{96F4FA31-F2FB-47F0-9E09-FE34BD8B343D}" sibTransId="{7870A734-ACB6-4BDC-864C-396088E3D253}"/>
    <dgm:cxn modelId="{F8A1DAC9-DB96-40D4-8003-86FF61E04042}" type="presOf" srcId="{CCC88B1F-C42A-4549-9B4C-7A33EB0B9768}" destId="{39496A8B-0341-4159-A1F5-015F00EBF62D}" srcOrd="0" destOrd="0" presId="urn:microsoft.com/office/officeart/2005/8/layout/radial4"/>
    <dgm:cxn modelId="{86E3A7D7-2E81-4201-8904-ED3D71C2B5D9}" srcId="{7CEFA6CC-DE19-4C51-9627-EC2B58BEDDA5}" destId="{31659660-722B-4A18-AA40-0C52B8636B46}" srcOrd="0" destOrd="0" parTransId="{CF94DB37-676F-4884-9260-6AA5DF00617B}" sibTransId="{63F676A4-CD34-4E3E-A0F6-09F11DD990EB}"/>
    <dgm:cxn modelId="{F7A5BEF5-7147-4EE2-A84E-9DC25AC42207}" type="presOf" srcId="{4DEA5A2C-37A3-497B-A64D-0887988FEA03}" destId="{DE26F3D6-B68A-4F1C-9F70-12CAE7F0E648}" srcOrd="0" destOrd="0" presId="urn:microsoft.com/office/officeart/2005/8/layout/radial4"/>
    <dgm:cxn modelId="{C1C15EFE-51C3-4089-B5CA-267E2302356B}" srcId="{31659660-722B-4A18-AA40-0C52B8636B46}" destId="{7EFBC661-EC38-4C52-86EA-15A25536AB19}" srcOrd="3" destOrd="0" parTransId="{90D48416-6D15-49D7-8154-A20811677C98}" sibTransId="{0737B079-D094-4941-8528-E6BE8723F88B}"/>
    <dgm:cxn modelId="{47941FEB-647F-4AE1-B933-CF8C110AE4FF}" type="presParOf" srcId="{C9AEE7DA-761F-4B4D-B7B9-D480043181B1}" destId="{95C5639E-F976-496A-B241-A5B2D0FC53E6}" srcOrd="0" destOrd="0" presId="urn:microsoft.com/office/officeart/2005/8/layout/radial4"/>
    <dgm:cxn modelId="{A5B698A5-91D3-4940-8CA6-84B6A8474E41}" type="presParOf" srcId="{C9AEE7DA-761F-4B4D-B7B9-D480043181B1}" destId="{553080D4-7D1E-49EA-97DB-5B24EC4ECC84}" srcOrd="1" destOrd="0" presId="urn:microsoft.com/office/officeart/2005/8/layout/radial4"/>
    <dgm:cxn modelId="{F66CE9D5-885C-4696-8C7C-1B1F3D8B9BF3}" type="presParOf" srcId="{C9AEE7DA-761F-4B4D-B7B9-D480043181B1}" destId="{B3A125B8-FC7F-463D-9E1C-506F0911BB99}" srcOrd="2" destOrd="0" presId="urn:microsoft.com/office/officeart/2005/8/layout/radial4"/>
    <dgm:cxn modelId="{3FC5D3B3-720B-4E0C-A5A6-9E7A914422C4}" type="presParOf" srcId="{C9AEE7DA-761F-4B4D-B7B9-D480043181B1}" destId="{13597395-09F1-4813-8552-97DE7696BD0E}" srcOrd="3" destOrd="0" presId="urn:microsoft.com/office/officeart/2005/8/layout/radial4"/>
    <dgm:cxn modelId="{665357A4-1B14-453F-B605-9AC51ABA8A29}" type="presParOf" srcId="{C9AEE7DA-761F-4B4D-B7B9-D480043181B1}" destId="{39496A8B-0341-4159-A1F5-015F00EBF62D}" srcOrd="4" destOrd="0" presId="urn:microsoft.com/office/officeart/2005/8/layout/radial4"/>
    <dgm:cxn modelId="{9F2A8913-DDB6-4198-AA16-C939E38D6DCD}" type="presParOf" srcId="{C9AEE7DA-761F-4B4D-B7B9-D480043181B1}" destId="{D3A2382E-77C0-482A-8F00-78DE18B5959A}" srcOrd="5" destOrd="0" presId="urn:microsoft.com/office/officeart/2005/8/layout/radial4"/>
    <dgm:cxn modelId="{04FA1DD8-70DF-48B3-8FF7-8F9D0AA59566}" type="presParOf" srcId="{C9AEE7DA-761F-4B4D-B7B9-D480043181B1}" destId="{FE40126A-2479-4F85-BAA0-C65C62DA0883}" srcOrd="6" destOrd="0" presId="urn:microsoft.com/office/officeart/2005/8/layout/radial4"/>
    <dgm:cxn modelId="{31906190-5E29-4989-9C67-7842D5612BA5}" type="presParOf" srcId="{C9AEE7DA-761F-4B4D-B7B9-D480043181B1}" destId="{FADA2275-4610-4D4D-A600-8FA96CD2024C}" srcOrd="7" destOrd="0" presId="urn:microsoft.com/office/officeart/2005/8/layout/radial4"/>
    <dgm:cxn modelId="{68E8F93F-ECF5-4111-9469-07285B4FCCDE}" type="presParOf" srcId="{C9AEE7DA-761F-4B4D-B7B9-D480043181B1}" destId="{E004605A-3037-432D-A4DC-04648A49F61D}" srcOrd="8" destOrd="0" presId="urn:microsoft.com/office/officeart/2005/8/layout/radial4"/>
    <dgm:cxn modelId="{9766C4F4-0ECA-4426-A1B2-004438F84EFB}" type="presParOf" srcId="{C9AEE7DA-761F-4B4D-B7B9-D480043181B1}" destId="{A10B9218-70EF-402D-9639-497D3DB55E4F}" srcOrd="9" destOrd="0" presId="urn:microsoft.com/office/officeart/2005/8/layout/radial4"/>
    <dgm:cxn modelId="{7647E05D-0CE2-47A9-B238-59D67AFC8E6E}" type="presParOf" srcId="{C9AEE7DA-761F-4B4D-B7B9-D480043181B1}" destId="{DE26F3D6-B68A-4F1C-9F70-12CAE7F0E648}" srcOrd="10" destOrd="0" presId="urn:microsoft.com/office/officeart/2005/8/layout/radial4"/>
    <dgm:cxn modelId="{6FD89B8B-AFD7-4B21-BD88-7613A0DB08B7}" type="presParOf" srcId="{C9AEE7DA-761F-4B4D-B7B9-D480043181B1}" destId="{BEBDC39F-6323-4FDA-AC45-638D794FAAC9}" srcOrd="11" destOrd="0" presId="urn:microsoft.com/office/officeart/2005/8/layout/radial4"/>
    <dgm:cxn modelId="{E2C54E6F-4024-4927-8835-0761A0E8F012}" type="presParOf" srcId="{C9AEE7DA-761F-4B4D-B7B9-D480043181B1}" destId="{AC089A80-129C-48B7-A543-920E715066F3}" srcOrd="12" destOrd="0" presId="urn:microsoft.com/office/officeart/2005/8/layout/radial4"/>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5639E-F976-496A-B241-A5B2D0FC53E6}">
      <dsp:nvSpPr>
        <dsp:cNvPr id="0" name=""/>
        <dsp:cNvSpPr/>
      </dsp:nvSpPr>
      <dsp:spPr>
        <a:xfrm>
          <a:off x="2649869" y="2691617"/>
          <a:ext cx="1939260" cy="19392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One Water</a:t>
          </a:r>
        </a:p>
      </dsp:txBody>
      <dsp:txXfrm>
        <a:off x="2933867" y="2975615"/>
        <a:ext cx="1371264" cy="1371264"/>
      </dsp:txXfrm>
    </dsp:sp>
    <dsp:sp modelId="{553080D4-7D1E-49EA-97DB-5B24EC4ECC84}">
      <dsp:nvSpPr>
        <dsp:cNvPr id="0" name=""/>
        <dsp:cNvSpPr/>
      </dsp:nvSpPr>
      <dsp:spPr>
        <a:xfrm rot="10800000">
          <a:off x="679472" y="3384903"/>
          <a:ext cx="1862025" cy="55268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A125B8-FC7F-463D-9E1C-506F0911BB99}">
      <dsp:nvSpPr>
        <dsp:cNvPr id="0" name=""/>
        <dsp:cNvSpPr/>
      </dsp:nvSpPr>
      <dsp:spPr>
        <a:xfrm>
          <a:off x="731" y="3118254"/>
          <a:ext cx="1357482" cy="10859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Sustainable Water Supply</a:t>
          </a:r>
        </a:p>
      </dsp:txBody>
      <dsp:txXfrm>
        <a:off x="32538" y="3150061"/>
        <a:ext cx="1293868" cy="1022371"/>
      </dsp:txXfrm>
    </dsp:sp>
    <dsp:sp modelId="{13597395-09F1-4813-8552-97DE7696BD0E}">
      <dsp:nvSpPr>
        <dsp:cNvPr id="0" name=""/>
        <dsp:cNvSpPr/>
      </dsp:nvSpPr>
      <dsp:spPr>
        <a:xfrm rot="12960000">
          <a:off x="1063160" y="2204033"/>
          <a:ext cx="1862025" cy="55268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496A8B-0341-4159-A1F5-015F00EBF62D}">
      <dsp:nvSpPr>
        <dsp:cNvPr id="0" name=""/>
        <dsp:cNvSpPr/>
      </dsp:nvSpPr>
      <dsp:spPr>
        <a:xfrm>
          <a:off x="562226" y="1390149"/>
          <a:ext cx="1357482" cy="10859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Sustainable Groundwater</a:t>
          </a:r>
        </a:p>
      </dsp:txBody>
      <dsp:txXfrm>
        <a:off x="594033" y="1421956"/>
        <a:ext cx="1293868" cy="1022371"/>
      </dsp:txXfrm>
    </dsp:sp>
    <dsp:sp modelId="{D3A2382E-77C0-482A-8F00-78DE18B5959A}">
      <dsp:nvSpPr>
        <dsp:cNvPr id="0" name=""/>
        <dsp:cNvSpPr/>
      </dsp:nvSpPr>
      <dsp:spPr>
        <a:xfrm rot="15120000">
          <a:off x="2067667" y="1474216"/>
          <a:ext cx="1862025" cy="55268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40126A-2479-4F85-BAA0-C65C62DA0883}">
      <dsp:nvSpPr>
        <dsp:cNvPr id="0" name=""/>
        <dsp:cNvSpPr/>
      </dsp:nvSpPr>
      <dsp:spPr>
        <a:xfrm>
          <a:off x="2032240" y="322122"/>
          <a:ext cx="1357482" cy="10859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Flood Management</a:t>
          </a:r>
        </a:p>
      </dsp:txBody>
      <dsp:txXfrm>
        <a:off x="2064047" y="353929"/>
        <a:ext cx="1293868" cy="1022371"/>
      </dsp:txXfrm>
    </dsp:sp>
    <dsp:sp modelId="{FADA2275-4610-4D4D-A600-8FA96CD2024C}">
      <dsp:nvSpPr>
        <dsp:cNvPr id="0" name=""/>
        <dsp:cNvSpPr/>
      </dsp:nvSpPr>
      <dsp:spPr>
        <a:xfrm rot="17280000">
          <a:off x="3309306" y="1474216"/>
          <a:ext cx="1862025" cy="55268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04605A-3037-432D-A4DC-04648A49F61D}">
      <dsp:nvSpPr>
        <dsp:cNvPr id="0" name=""/>
        <dsp:cNvSpPr/>
      </dsp:nvSpPr>
      <dsp:spPr>
        <a:xfrm>
          <a:off x="3849277" y="322122"/>
          <a:ext cx="1357482" cy="10859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Water Quality</a:t>
          </a:r>
        </a:p>
      </dsp:txBody>
      <dsp:txXfrm>
        <a:off x="3881084" y="353929"/>
        <a:ext cx="1293868" cy="1022371"/>
      </dsp:txXfrm>
    </dsp:sp>
    <dsp:sp modelId="{A10B9218-70EF-402D-9639-497D3DB55E4F}">
      <dsp:nvSpPr>
        <dsp:cNvPr id="0" name=""/>
        <dsp:cNvSpPr/>
      </dsp:nvSpPr>
      <dsp:spPr>
        <a:xfrm rot="19440000">
          <a:off x="4313814" y="2204033"/>
          <a:ext cx="1862025" cy="55268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26F3D6-B68A-4F1C-9F70-12CAE7F0E648}">
      <dsp:nvSpPr>
        <dsp:cNvPr id="0" name=""/>
        <dsp:cNvSpPr/>
      </dsp:nvSpPr>
      <dsp:spPr>
        <a:xfrm>
          <a:off x="5319291" y="1390149"/>
          <a:ext cx="1357482" cy="10859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Protecting and Enhancing Aquatic Habitats</a:t>
          </a:r>
        </a:p>
      </dsp:txBody>
      <dsp:txXfrm>
        <a:off x="5351098" y="1421956"/>
        <a:ext cx="1293868" cy="1022371"/>
      </dsp:txXfrm>
    </dsp:sp>
    <dsp:sp modelId="{BEBDC39F-6323-4FDA-AC45-638D794FAAC9}">
      <dsp:nvSpPr>
        <dsp:cNvPr id="0" name=""/>
        <dsp:cNvSpPr/>
      </dsp:nvSpPr>
      <dsp:spPr>
        <a:xfrm>
          <a:off x="4697501" y="3384903"/>
          <a:ext cx="1862025" cy="55268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089A80-129C-48B7-A543-920E715066F3}">
      <dsp:nvSpPr>
        <dsp:cNvPr id="0" name=""/>
        <dsp:cNvSpPr/>
      </dsp:nvSpPr>
      <dsp:spPr>
        <a:xfrm>
          <a:off x="5880786" y="3118254"/>
          <a:ext cx="1357482" cy="10859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Climate Change and Sea Level Rise</a:t>
          </a:r>
        </a:p>
      </dsp:txBody>
      <dsp:txXfrm>
        <a:off x="5912593" y="3150061"/>
        <a:ext cx="1293868" cy="102237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0F12AF-7470-4412-B44B-76FB48324A2A}"/>
              </a:ext>
            </a:extLst>
          </p:cNvPr>
          <p:cNvSpPr>
            <a:spLocks noGrp="1"/>
          </p:cNvSpPr>
          <p:nvPr>
            <p:ph type="hdr" sz="quarter"/>
          </p:nvPr>
        </p:nvSpPr>
        <p:spPr>
          <a:xfrm>
            <a:off x="0" y="1"/>
            <a:ext cx="3012329" cy="462599"/>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99CADA-F1C1-4AAA-910F-6F14F3FF625E}"/>
              </a:ext>
            </a:extLst>
          </p:cNvPr>
          <p:cNvSpPr>
            <a:spLocks noGrp="1"/>
          </p:cNvSpPr>
          <p:nvPr>
            <p:ph type="dt" sz="quarter" idx="1"/>
          </p:nvPr>
        </p:nvSpPr>
        <p:spPr>
          <a:xfrm>
            <a:off x="3936173" y="1"/>
            <a:ext cx="3012329" cy="462599"/>
          </a:xfrm>
          <a:prstGeom prst="rect">
            <a:avLst/>
          </a:prstGeom>
        </p:spPr>
        <p:txBody>
          <a:bodyPr vert="horz" lIns="91440" tIns="45720" rIns="91440" bIns="45720" rtlCol="0"/>
          <a:lstStyle>
            <a:lvl1pPr algn="r">
              <a:defRPr sz="1200"/>
            </a:lvl1pPr>
          </a:lstStyle>
          <a:p>
            <a:fld id="{5E6C0D33-8E61-4A2F-A096-4C3AF4194C55}" type="datetimeFigureOut">
              <a:rPr lang="en-US" smtClean="0"/>
              <a:t>7/10/2019</a:t>
            </a:fld>
            <a:endParaRPr lang="en-US" dirty="0"/>
          </a:p>
        </p:txBody>
      </p:sp>
      <p:sp>
        <p:nvSpPr>
          <p:cNvPr id="4" name="Footer Placeholder 3">
            <a:extLst>
              <a:ext uri="{FF2B5EF4-FFF2-40B4-BE49-F238E27FC236}">
                <a16:creationId xmlns:a16="http://schemas.microsoft.com/office/drawing/2014/main" id="{71AB9D83-59EB-4DD7-BAC6-C4F79E686D4A}"/>
              </a:ext>
            </a:extLst>
          </p:cNvPr>
          <p:cNvSpPr>
            <a:spLocks noGrp="1"/>
          </p:cNvSpPr>
          <p:nvPr>
            <p:ph type="ftr" sz="quarter" idx="2"/>
          </p:nvPr>
        </p:nvSpPr>
        <p:spPr>
          <a:xfrm>
            <a:off x="0" y="8773477"/>
            <a:ext cx="3012329" cy="46259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278027-B7FF-4FE9-A5BC-EEC81E292E41}"/>
              </a:ext>
            </a:extLst>
          </p:cNvPr>
          <p:cNvSpPr>
            <a:spLocks noGrp="1"/>
          </p:cNvSpPr>
          <p:nvPr>
            <p:ph type="sldNum" sz="quarter" idx="3"/>
          </p:nvPr>
        </p:nvSpPr>
        <p:spPr>
          <a:xfrm>
            <a:off x="3936173" y="8773477"/>
            <a:ext cx="3012329" cy="462598"/>
          </a:xfrm>
          <a:prstGeom prst="rect">
            <a:avLst/>
          </a:prstGeom>
        </p:spPr>
        <p:txBody>
          <a:bodyPr vert="horz" lIns="91440" tIns="45720" rIns="91440" bIns="45720" rtlCol="0" anchor="b"/>
          <a:lstStyle>
            <a:lvl1pPr algn="r">
              <a:defRPr sz="1200"/>
            </a:lvl1pPr>
          </a:lstStyle>
          <a:p>
            <a:fld id="{EA037276-B9AE-4417-89AC-0E61B356C23B}" type="slidenum">
              <a:rPr lang="en-US" smtClean="0"/>
              <a:t>‹#›</a:t>
            </a:fld>
            <a:endParaRPr lang="en-US" dirty="0"/>
          </a:p>
        </p:txBody>
      </p:sp>
    </p:spTree>
    <p:extLst>
      <p:ext uri="{BB962C8B-B14F-4D97-AF65-F5344CB8AC3E}">
        <p14:creationId xmlns:p14="http://schemas.microsoft.com/office/powerpoint/2010/main" val="2188141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9" y="1"/>
            <a:ext cx="3011699" cy="461804"/>
          </a:xfrm>
          <a:prstGeom prst="rect">
            <a:avLst/>
          </a:prstGeom>
        </p:spPr>
        <p:txBody>
          <a:bodyPr vert="horz" lIns="92492" tIns="46246" rIns="92492" bIns="46246" rtlCol="0"/>
          <a:lstStyle>
            <a:lvl1pPr algn="r">
              <a:defRPr sz="1200"/>
            </a:lvl1pPr>
          </a:lstStyle>
          <a:p>
            <a:fld id="{A38B9308-3573-4FBA-A798-07D0D0C9969C}" type="datetimeFigureOut">
              <a:rPr lang="en-US" smtClean="0"/>
              <a:t>7/10/2019</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8"/>
            <a:ext cx="3011699" cy="461804"/>
          </a:xfrm>
          <a:prstGeom prst="rect">
            <a:avLst/>
          </a:prstGeom>
        </p:spPr>
        <p:txBody>
          <a:bodyPr vert="horz" lIns="92492" tIns="46246" rIns="92492" bIns="46246" rtlCol="0" anchor="b"/>
          <a:lstStyle>
            <a:lvl1pPr algn="r">
              <a:defRPr sz="1200"/>
            </a:lvl1pPr>
          </a:lstStyle>
          <a:p>
            <a:fld id="{17A9309F-F198-48A1-9F7F-0C32E0332EC6}" type="slidenum">
              <a:rPr lang="en-US" smtClean="0"/>
              <a:t>‹#›</a:t>
            </a:fld>
            <a:endParaRPr lang="en-US" dirty="0"/>
          </a:p>
        </p:txBody>
      </p:sp>
    </p:spTree>
    <p:extLst>
      <p:ext uri="{BB962C8B-B14F-4D97-AF65-F5344CB8AC3E}">
        <p14:creationId xmlns:p14="http://schemas.microsoft.com/office/powerpoint/2010/main" val="2026914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a:t>
            </a:fld>
            <a:endParaRPr lang="en-US" dirty="0"/>
          </a:p>
        </p:txBody>
      </p:sp>
    </p:spTree>
    <p:extLst>
      <p:ext uri="{BB962C8B-B14F-4D97-AF65-F5344CB8AC3E}">
        <p14:creationId xmlns:p14="http://schemas.microsoft.com/office/powerpoint/2010/main" val="6934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11</a:t>
            </a:fld>
            <a:endParaRPr lang="en-US" dirty="0"/>
          </a:p>
        </p:txBody>
      </p:sp>
    </p:spTree>
    <p:extLst>
      <p:ext uri="{BB962C8B-B14F-4D97-AF65-F5344CB8AC3E}">
        <p14:creationId xmlns:p14="http://schemas.microsoft.com/office/powerpoint/2010/main" val="1814430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12</a:t>
            </a:fld>
            <a:endParaRPr lang="en-US" dirty="0"/>
          </a:p>
        </p:txBody>
      </p:sp>
    </p:spTree>
    <p:extLst>
      <p:ext uri="{BB962C8B-B14F-4D97-AF65-F5344CB8AC3E}">
        <p14:creationId xmlns:p14="http://schemas.microsoft.com/office/powerpoint/2010/main" val="3990285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13</a:t>
            </a:fld>
            <a:endParaRPr lang="en-US" dirty="0"/>
          </a:p>
        </p:txBody>
      </p:sp>
    </p:spTree>
    <p:extLst>
      <p:ext uri="{BB962C8B-B14F-4D97-AF65-F5344CB8AC3E}">
        <p14:creationId xmlns:p14="http://schemas.microsoft.com/office/powerpoint/2010/main" val="401966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14</a:t>
            </a:fld>
            <a:endParaRPr lang="en-US" dirty="0"/>
          </a:p>
        </p:txBody>
      </p:sp>
    </p:spTree>
    <p:extLst>
      <p:ext uri="{BB962C8B-B14F-4D97-AF65-F5344CB8AC3E}">
        <p14:creationId xmlns:p14="http://schemas.microsoft.com/office/powerpoint/2010/main" val="404197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15</a:t>
            </a:fld>
            <a:endParaRPr lang="en-US" dirty="0"/>
          </a:p>
        </p:txBody>
      </p:sp>
    </p:spTree>
    <p:extLst>
      <p:ext uri="{BB962C8B-B14F-4D97-AF65-F5344CB8AC3E}">
        <p14:creationId xmlns:p14="http://schemas.microsoft.com/office/powerpoint/2010/main" val="332651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16</a:t>
            </a:fld>
            <a:endParaRPr lang="en-US" dirty="0"/>
          </a:p>
        </p:txBody>
      </p:sp>
    </p:spTree>
    <p:extLst>
      <p:ext uri="{BB962C8B-B14F-4D97-AF65-F5344CB8AC3E}">
        <p14:creationId xmlns:p14="http://schemas.microsoft.com/office/powerpoint/2010/main" val="1218303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 is an example of a King Tide in </a:t>
            </a:r>
            <a:r>
              <a:rPr lang="en-US"/>
              <a:t>Mill Valley,</a:t>
            </a:r>
            <a:r>
              <a:rPr lang="en-US" baseline="0"/>
              <a:t> </a:t>
            </a:r>
            <a:r>
              <a:rPr lang="en-US" baseline="0" dirty="0"/>
              <a:t>which gives a glimpse of potential future sea level rise effects</a:t>
            </a:r>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17</a:t>
            </a:fld>
            <a:endParaRPr lang="en-US" dirty="0"/>
          </a:p>
        </p:txBody>
      </p:sp>
    </p:spTree>
    <p:extLst>
      <p:ext uri="{BB962C8B-B14F-4D97-AF65-F5344CB8AC3E}">
        <p14:creationId xmlns:p14="http://schemas.microsoft.com/office/powerpoint/2010/main" val="1968660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18</a:t>
            </a:fld>
            <a:endParaRPr lang="en-US" dirty="0"/>
          </a:p>
        </p:txBody>
      </p:sp>
    </p:spTree>
    <p:extLst>
      <p:ext uri="{BB962C8B-B14F-4D97-AF65-F5344CB8AC3E}">
        <p14:creationId xmlns:p14="http://schemas.microsoft.com/office/powerpoint/2010/main" val="572779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19</a:t>
            </a:fld>
            <a:endParaRPr lang="en-US" dirty="0"/>
          </a:p>
        </p:txBody>
      </p:sp>
    </p:spTree>
    <p:extLst>
      <p:ext uri="{BB962C8B-B14F-4D97-AF65-F5344CB8AC3E}">
        <p14:creationId xmlns:p14="http://schemas.microsoft.com/office/powerpoint/2010/main" val="1117636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20</a:t>
            </a:fld>
            <a:endParaRPr lang="en-US" dirty="0"/>
          </a:p>
        </p:txBody>
      </p:sp>
    </p:spTree>
    <p:extLst>
      <p:ext uri="{BB962C8B-B14F-4D97-AF65-F5344CB8AC3E}">
        <p14:creationId xmlns:p14="http://schemas.microsoft.com/office/powerpoint/2010/main" val="197386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2</a:t>
            </a:fld>
            <a:endParaRPr lang="en-US" dirty="0"/>
          </a:p>
        </p:txBody>
      </p:sp>
    </p:spTree>
    <p:extLst>
      <p:ext uri="{BB962C8B-B14F-4D97-AF65-F5344CB8AC3E}">
        <p14:creationId xmlns:p14="http://schemas.microsoft.com/office/powerpoint/2010/main" val="3004261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21</a:t>
            </a:fld>
            <a:endParaRPr lang="en-US" dirty="0"/>
          </a:p>
        </p:txBody>
      </p:sp>
    </p:spTree>
    <p:extLst>
      <p:ext uri="{BB962C8B-B14F-4D97-AF65-F5344CB8AC3E}">
        <p14:creationId xmlns:p14="http://schemas.microsoft.com/office/powerpoint/2010/main" val="2771576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3</a:t>
            </a:fld>
            <a:endParaRPr lang="en-US" dirty="0"/>
          </a:p>
        </p:txBody>
      </p:sp>
    </p:spTree>
    <p:extLst>
      <p:ext uri="{BB962C8B-B14F-4D97-AF65-F5344CB8AC3E}">
        <p14:creationId xmlns:p14="http://schemas.microsoft.com/office/powerpoint/2010/main" val="390132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4</a:t>
            </a:fld>
            <a:endParaRPr lang="en-US" dirty="0"/>
          </a:p>
        </p:txBody>
      </p:sp>
    </p:spTree>
    <p:extLst>
      <p:ext uri="{BB962C8B-B14F-4D97-AF65-F5344CB8AC3E}">
        <p14:creationId xmlns:p14="http://schemas.microsoft.com/office/powerpoint/2010/main" val="403849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IRWM Round 2 Projects:</a:t>
            </a:r>
          </a:p>
          <a:p>
            <a:pPr marL="228600" indent="-228600">
              <a:buAutoNum type="arabicPeriod"/>
            </a:pPr>
            <a:r>
              <a:rPr lang="en-US" sz="1200" kern="1200" dirty="0" err="1">
                <a:solidFill>
                  <a:schemeClr val="tx1"/>
                </a:solidFill>
                <a:effectLst/>
                <a:latin typeface="+mn-lt"/>
                <a:ea typeface="+mn-ea"/>
                <a:cs typeface="+mn-cs"/>
              </a:rPr>
              <a:t>Lagunitas</a:t>
            </a:r>
            <a:r>
              <a:rPr lang="en-US" sz="1200" kern="1200" dirty="0">
                <a:solidFill>
                  <a:schemeClr val="tx1"/>
                </a:solidFill>
                <a:effectLst/>
                <a:latin typeface="+mn-lt"/>
                <a:ea typeface="+mn-ea"/>
                <a:cs typeface="+mn-cs"/>
              </a:rPr>
              <a:t> Creek Watershed Sediment Reduction and Management Project (MMWD): This project improves the Jewell Creek stream crossings of the Cross Marin Trail, which runs parallel to </a:t>
            </a:r>
            <a:r>
              <a:rPr lang="en-US" sz="1200" kern="1200" dirty="0" err="1">
                <a:solidFill>
                  <a:schemeClr val="tx1"/>
                </a:solidFill>
                <a:effectLst/>
                <a:latin typeface="+mn-lt"/>
                <a:ea typeface="+mn-ea"/>
                <a:cs typeface="+mn-cs"/>
              </a:rPr>
              <a:t>Lagunitas</a:t>
            </a:r>
            <a:r>
              <a:rPr lang="en-US" sz="1200" kern="1200" dirty="0">
                <a:solidFill>
                  <a:schemeClr val="tx1"/>
                </a:solidFill>
                <a:effectLst/>
                <a:latin typeface="+mn-lt"/>
                <a:ea typeface="+mn-ea"/>
                <a:cs typeface="+mn-cs"/>
              </a:rPr>
              <a:t> Creek. The stream crossing improvements involve replacing an old and failing culvert with a larger culvert.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Petaluma Flood Impact Reduction, Water &amp; Habitat Quality, Recreation for Capri Creek (City of Petaluma):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project consists of defined site treatments for approximately 1 ,400 linear feet of creek and approximately 3,200 linear feet of creek frontage along upland areas. This project consists of construction of flood terraces and channel reconfiguration to address flooding and water quality issues, increase groundwater recharge; improve upland and riparian habitat; increase recreational and public education opportunities; and sequester carbon in improved riparian and upland habitats.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Napa Milliken Creek Flood Damage Reduction and Fish Passage Barrier Removal </a:t>
            </a:r>
            <a:r>
              <a:rPr lang="en-US" sz="1200" kern="1200">
                <a:solidFill>
                  <a:schemeClr val="tx1"/>
                </a:solidFill>
                <a:effectLst/>
                <a:latin typeface="+mn-lt"/>
                <a:ea typeface="+mn-ea"/>
                <a:cs typeface="+mn-cs"/>
              </a:rPr>
              <a:t>(County of Napa): This project involves up to three integrated elements to reduce flooding in neighborhoods adjacent to Milliken Creek: 1) approximately 300 cubic yards of dam/fill materials removed and approximately 0.52 acres of stream restoration, 2) construction of a flood bypass/weir to ensure a flood detention area does not overflow into neighboring homes, and 3) minor grading and drainage improvements to further protect adjacent, low-lying properties. </a:t>
            </a:r>
          </a:p>
          <a:p>
            <a:pPr marL="228600" indent="-228600">
              <a:buAutoNum type="arabicPeriod"/>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5</a:t>
            </a:fld>
            <a:endParaRPr lang="en-US" dirty="0"/>
          </a:p>
        </p:txBody>
      </p:sp>
    </p:spTree>
    <p:extLst>
      <p:ext uri="{BB962C8B-B14F-4D97-AF65-F5344CB8AC3E}">
        <p14:creationId xmlns:p14="http://schemas.microsoft.com/office/powerpoint/2010/main" val="1699797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SFPUC projects include:</a:t>
            </a:r>
          </a:p>
          <a:p>
            <a:pPr marL="171450" indent="-171450">
              <a:buFont typeface="Arial" panose="020B0604020202020204" pitchFamily="34" charset="0"/>
              <a:buChar char="•"/>
            </a:pPr>
            <a:r>
              <a:rPr lang="en-US" dirty="0"/>
              <a:t>Producing</a:t>
            </a:r>
            <a:r>
              <a:rPr lang="en-US" baseline="0" dirty="0"/>
              <a:t> recycled water for irrigation of large parks and golf courses – “Matching right water for the right use.”</a:t>
            </a:r>
          </a:p>
          <a:p>
            <a:pPr marL="171450" indent="-171450">
              <a:buFont typeface="Arial" panose="020B0604020202020204" pitchFamily="34" charset="0"/>
              <a:buChar char="•"/>
            </a:pPr>
            <a:r>
              <a:rPr lang="en-US" baseline="0" dirty="0"/>
              <a:t>Collaborating on </a:t>
            </a:r>
            <a:r>
              <a:rPr lang="en-US" baseline="0" dirty="0" err="1"/>
              <a:t>biosolids</a:t>
            </a:r>
            <a:r>
              <a:rPr lang="en-US" baseline="0" dirty="0"/>
              <a:t> product development; assessing feasibility of using </a:t>
            </a:r>
            <a:r>
              <a:rPr lang="en-US" baseline="0" dirty="0" err="1"/>
              <a:t>biosolids</a:t>
            </a:r>
            <a:r>
              <a:rPr lang="en-US" baseline="0" dirty="0"/>
              <a:t> to make high quality soil replenishment.</a:t>
            </a:r>
          </a:p>
          <a:p>
            <a:pPr marL="171450" indent="-171450">
              <a:buFont typeface="Arial" panose="020B0604020202020204" pitchFamily="34" charset="0"/>
              <a:buChar char="•"/>
            </a:pPr>
            <a:r>
              <a:rPr lang="en-US" baseline="0" dirty="0"/>
              <a:t>Ocean Beach Climate Change Adaptation Project – SFPUC partnered with other city, state, and federal agencies to develop comprehensive vision.</a:t>
            </a:r>
          </a:p>
          <a:p>
            <a:pPr marL="171450" indent="-171450">
              <a:buFont typeface="Arial" panose="020B0604020202020204" pitchFamily="34" charset="0"/>
              <a:buChar char="•"/>
            </a:pPr>
            <a:r>
              <a:rPr lang="en-US" baseline="0" dirty="0"/>
              <a:t>Pilot projects for on-site potable water reuse - </a:t>
            </a:r>
            <a:r>
              <a:rPr lang="en-US" baseline="0" dirty="0" err="1"/>
              <a:t>PureWaterSF</a:t>
            </a:r>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6</a:t>
            </a:fld>
            <a:endParaRPr lang="en-US" dirty="0"/>
          </a:p>
        </p:txBody>
      </p:sp>
    </p:spTree>
    <p:extLst>
      <p:ext uri="{BB962C8B-B14F-4D97-AF65-F5344CB8AC3E}">
        <p14:creationId xmlns:p14="http://schemas.microsoft.com/office/powerpoint/2010/main" val="368606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7</a:t>
            </a:fld>
            <a:endParaRPr lang="en-US" dirty="0"/>
          </a:p>
        </p:txBody>
      </p:sp>
    </p:spTree>
    <p:extLst>
      <p:ext uri="{BB962C8B-B14F-4D97-AF65-F5344CB8AC3E}">
        <p14:creationId xmlns:p14="http://schemas.microsoft.com/office/powerpoint/2010/main" val="4199220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8</a:t>
            </a:fld>
            <a:endParaRPr lang="en-US" dirty="0"/>
          </a:p>
        </p:txBody>
      </p:sp>
    </p:spTree>
    <p:extLst>
      <p:ext uri="{BB962C8B-B14F-4D97-AF65-F5344CB8AC3E}">
        <p14:creationId xmlns:p14="http://schemas.microsoft.com/office/powerpoint/2010/main" val="1900498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9309F-F198-48A1-9F7F-0C32E0332EC6}" type="slidenum">
              <a:rPr lang="en-US" smtClean="0"/>
              <a:t>10</a:t>
            </a:fld>
            <a:endParaRPr lang="en-US" dirty="0"/>
          </a:p>
        </p:txBody>
      </p:sp>
    </p:spTree>
    <p:extLst>
      <p:ext uri="{BB962C8B-B14F-4D97-AF65-F5344CB8AC3E}">
        <p14:creationId xmlns:p14="http://schemas.microsoft.com/office/powerpoint/2010/main" val="3137060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044575"/>
            <a:ext cx="8229600" cy="914400"/>
          </a:xfrm>
          <a:noFill/>
        </p:spPr>
        <p:txBody>
          <a:bodyPr vert="horz" lIns="0" tIns="0" rIns="0" bIns="0" rtlCol="0" anchor="b" anchorCtr="0">
            <a:noAutofit/>
          </a:bodyPr>
          <a:lstStyle>
            <a:lvl1pPr algn="l">
              <a:lnSpc>
                <a:spcPts val="3000"/>
              </a:lnSpc>
              <a:defRPr lang="en-US" sz="3200" b="1"/>
            </a:lvl1pPr>
          </a:lstStyle>
          <a:p>
            <a:pPr marL="0" lvl="0" algn="l">
              <a:lnSpc>
                <a:spcPts val="3400"/>
              </a:lnSpc>
            </a:pPr>
            <a:r>
              <a:rPr lang="en-US" dirty="0"/>
              <a:t>Click to edit Master title style</a:t>
            </a:r>
          </a:p>
        </p:txBody>
      </p:sp>
      <p:sp>
        <p:nvSpPr>
          <p:cNvPr id="3" name="Subtitle 2"/>
          <p:cNvSpPr>
            <a:spLocks noGrp="1"/>
          </p:cNvSpPr>
          <p:nvPr>
            <p:ph type="subTitle" idx="1"/>
          </p:nvPr>
        </p:nvSpPr>
        <p:spPr>
          <a:xfrm>
            <a:off x="381000" y="2057400"/>
            <a:ext cx="8229600" cy="685800"/>
          </a:xfrm>
        </p:spPr>
        <p:txBody>
          <a:bodyPr vert="horz" lIns="0" tIns="0" rIns="0" bIns="0" rtlCol="0" anchor="t" anchorCtr="0">
            <a:normAutofit/>
          </a:bodyPr>
          <a:lstStyle>
            <a:lvl1pPr marL="342900" indent="-342900">
              <a:buNone/>
              <a:defRPr lang="en-US" sz="1800" b="1">
                <a:solidFill>
                  <a:schemeClr val="tx1"/>
                </a:solidFill>
                <a:latin typeface="+mj-lt"/>
                <a:ea typeface="+mj-ea"/>
                <a:cs typeface="+mj-cs"/>
              </a:defRPr>
            </a:lvl1pPr>
          </a:lstStyle>
          <a:p>
            <a:pPr marL="0" lvl="0" indent="0">
              <a:spcBef>
                <a:spcPct val="0"/>
              </a:spcBef>
            </a:pPr>
            <a:r>
              <a:rPr lang="en-US" dirty="0"/>
              <a:t>Click to edit Master subtitle style</a:t>
            </a:r>
          </a:p>
        </p:txBody>
      </p:sp>
      <p:pic>
        <p:nvPicPr>
          <p:cNvPr id="9" name="Picture 2" descr="C:\Users\Michael.HORIZONH2O\Documents\Esigs and logo\Final Log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025" r="292"/>
          <a:stretch/>
        </p:blipFill>
        <p:spPr bwMode="auto">
          <a:xfrm>
            <a:off x="457200" y="5410200"/>
            <a:ext cx="2895599" cy="88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763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90599"/>
            <a:ext cx="54864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522DB537-6AB2-41E0-AFB8-426DA786E38F}" type="slidenum">
              <a:rPr lang="en-US" smtClean="0"/>
              <a:pPr/>
              <a:t>‹#›</a:t>
            </a:fld>
            <a:endParaRPr lang="en-US" dirty="0"/>
          </a:p>
        </p:txBody>
      </p:sp>
    </p:spTree>
    <p:extLst>
      <p:ext uri="{BB962C8B-B14F-4D97-AF65-F5344CB8AC3E}">
        <p14:creationId xmlns:p14="http://schemas.microsoft.com/office/powerpoint/2010/main" val="427712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600" indent="-228600">
              <a:spcBef>
                <a:spcPts val="0"/>
              </a:spcBef>
              <a:buFont typeface="Wingdings" panose="05000000000000000000" pitchFamily="2" charset="2"/>
              <a:buChar char="§"/>
              <a:defRPr sz="2400"/>
            </a:lvl1pPr>
            <a:lvl2pPr>
              <a:spcBef>
                <a:spcPts val="0"/>
              </a:spcBef>
              <a:defRPr sz="24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p:txBody>
          <a:bodyPr/>
          <a:lstStyle/>
          <a:p>
            <a:fld id="{522DB537-6AB2-41E0-AFB8-426DA786E38F}" type="slidenum">
              <a:rPr lang="en-US" smtClean="0"/>
              <a:pPr/>
              <a:t>‹#›</a:t>
            </a:fld>
            <a:endParaRPr lang="en-US" dirty="0"/>
          </a:p>
        </p:txBody>
      </p:sp>
    </p:spTree>
    <p:extLst>
      <p:ext uri="{BB962C8B-B14F-4D97-AF65-F5344CB8AC3E}">
        <p14:creationId xmlns:p14="http://schemas.microsoft.com/office/powerpoint/2010/main" val="184830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153400" cy="1216152"/>
          </a:xfrm>
          <a:noFill/>
        </p:spPr>
        <p:txBody>
          <a:bodyPr vert="horz" lIns="91440" tIns="45720" rIns="91440" bIns="45720" rtlCol="0" anchor="b" anchorCtr="0">
            <a:noAutofit/>
          </a:bodyPr>
          <a:lstStyle>
            <a:lvl1pPr>
              <a:defRPr lang="en-US" sz="3200"/>
            </a:lvl1pPr>
          </a:lstStyle>
          <a:p>
            <a:pPr marL="0" lvl="0" algn="l">
              <a:lnSpc>
                <a:spcPts val="3400"/>
              </a:lnSpc>
            </a:pPr>
            <a:r>
              <a:rPr lang="en-US" dirty="0"/>
              <a:t>Click to edit Master title style</a:t>
            </a:r>
          </a:p>
        </p:txBody>
      </p:sp>
      <p:sp>
        <p:nvSpPr>
          <p:cNvPr id="3" name="Text Placeholder 2"/>
          <p:cNvSpPr>
            <a:spLocks noGrp="1"/>
          </p:cNvSpPr>
          <p:nvPr>
            <p:ph type="body" idx="1"/>
          </p:nvPr>
        </p:nvSpPr>
        <p:spPr>
          <a:xfrm>
            <a:off x="457200" y="4267201"/>
            <a:ext cx="8153400" cy="1066800"/>
          </a:xfrm>
        </p:spPr>
        <p:txBody>
          <a:bodyPr anchor="t" anchorCtr="0">
            <a:normAutofit/>
          </a:bodyPr>
          <a:lstStyle>
            <a:lvl1pPr marL="0" indent="0" algn="l" defTabSz="914400" rtl="0" eaLnBrk="1" latinLnBrk="0" hangingPunct="1">
              <a:spcBef>
                <a:spcPct val="0"/>
              </a:spcBef>
              <a:buNone/>
              <a:defRPr lang="en-US" sz="1800" b="1" i="1" kern="1200" dirty="0" smtClean="0">
                <a:solidFill>
                  <a:srgbClr val="2B66CF"/>
                </a:solidFill>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5" name="Picture 2" descr="C:\Users\Michael.HORIZONH2O\Documents\Esigs and logo\Final Log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025" r="292"/>
          <a:stretch/>
        </p:blipFill>
        <p:spPr bwMode="auto">
          <a:xfrm>
            <a:off x="457200" y="5410200"/>
            <a:ext cx="2895599" cy="88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014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522DB537-6AB2-41E0-AFB8-426DA786E38F}" type="slidenum">
              <a:rPr lang="en-US" smtClean="0"/>
              <a:pPr/>
              <a:t>‹#›</a:t>
            </a:fld>
            <a:endParaRPr lang="en-US" dirty="0"/>
          </a:p>
        </p:txBody>
      </p:sp>
      <p:sp>
        <p:nvSpPr>
          <p:cNvPr id="6" name="Content Placeholder 5"/>
          <p:cNvSpPr>
            <a:spLocks noGrp="1"/>
          </p:cNvSpPr>
          <p:nvPr>
            <p:ph sz="quarter" idx="11"/>
          </p:nvPr>
        </p:nvSpPr>
        <p:spPr>
          <a:xfrm>
            <a:off x="457200" y="1828800"/>
            <a:ext cx="4038600" cy="4297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5"/>
          <p:cNvSpPr>
            <a:spLocks noGrp="1"/>
          </p:cNvSpPr>
          <p:nvPr>
            <p:ph sz="quarter" idx="12"/>
          </p:nvPr>
        </p:nvSpPr>
        <p:spPr>
          <a:xfrm>
            <a:off x="4648201" y="1828800"/>
            <a:ext cx="4038600" cy="4297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300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p:txBody>
          <a:bodyPr/>
          <a:lstStyle/>
          <a:p>
            <a:fld id="{522DB537-6AB2-41E0-AFB8-426DA786E38F}" type="slidenum">
              <a:rPr lang="en-US" smtClean="0"/>
              <a:pPr/>
              <a:t>‹#›</a:t>
            </a:fld>
            <a:endParaRPr lang="en-US" dirty="0"/>
          </a:p>
        </p:txBody>
      </p:sp>
      <p:sp>
        <p:nvSpPr>
          <p:cNvPr id="6" name="Content Placeholder 5"/>
          <p:cNvSpPr>
            <a:spLocks noGrp="1"/>
          </p:cNvSpPr>
          <p:nvPr>
            <p:ph sz="quarter" idx="11"/>
          </p:nvPr>
        </p:nvSpPr>
        <p:spPr>
          <a:xfrm>
            <a:off x="457200" y="1828800"/>
            <a:ext cx="4038600" cy="4297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638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3038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70149"/>
            <a:ext cx="4040188" cy="3656013"/>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83038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470149"/>
            <a:ext cx="4041775" cy="3656013"/>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p:txBody>
          <a:bodyPr/>
          <a:lstStyle/>
          <a:p>
            <a:fld id="{522DB537-6AB2-41E0-AFB8-426DA786E38F}" type="slidenum">
              <a:rPr lang="en-US" smtClean="0"/>
              <a:pPr/>
              <a:t>‹#›</a:t>
            </a:fld>
            <a:endParaRPr lang="en-US" dirty="0"/>
          </a:p>
        </p:txBody>
      </p:sp>
    </p:spTree>
    <p:extLst>
      <p:ext uri="{BB962C8B-B14F-4D97-AF65-F5344CB8AC3E}">
        <p14:creationId xmlns:p14="http://schemas.microsoft.com/office/powerpoint/2010/main" val="2587797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522DB537-6AB2-41E0-AFB8-426DA786E38F}" type="slidenum">
              <a:rPr lang="en-US" smtClean="0"/>
              <a:pPr/>
              <a:t>‹#›</a:t>
            </a:fld>
            <a:endParaRPr lang="en-US" dirty="0"/>
          </a:p>
        </p:txBody>
      </p:sp>
    </p:spTree>
    <p:extLst>
      <p:ext uri="{BB962C8B-B14F-4D97-AF65-F5344CB8AC3E}">
        <p14:creationId xmlns:p14="http://schemas.microsoft.com/office/powerpoint/2010/main" val="530199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66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066800"/>
            <a:ext cx="5111750" cy="5059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28850"/>
            <a:ext cx="3008313" cy="38973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p>
            <a:fld id="{522DB537-6AB2-41E0-AFB8-426DA786E38F}" type="slidenum">
              <a:rPr lang="en-US" smtClean="0"/>
              <a:pPr/>
              <a:t>‹#›</a:t>
            </a:fld>
            <a:endParaRPr lang="en-US" dirty="0"/>
          </a:p>
        </p:txBody>
      </p:sp>
    </p:spTree>
    <p:extLst>
      <p:ext uri="{BB962C8B-B14F-4D97-AF65-F5344CB8AC3E}">
        <p14:creationId xmlns:p14="http://schemas.microsoft.com/office/powerpoint/2010/main" val="615312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8200"/>
            <a:ext cx="8229600" cy="990600"/>
          </a:xfrm>
          <a:prstGeom prst="rect">
            <a:avLst/>
          </a:prstGeom>
        </p:spPr>
        <p:txBody>
          <a:bodyPr vert="horz" lIns="0" tIns="0" rIns="0" bIns="0" rtlCol="0" anchor="ctr">
            <a:norm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457200" y="1828800"/>
            <a:ext cx="8229600" cy="44348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4666700" y="159270"/>
            <a:ext cx="4038029" cy="369332"/>
          </a:xfrm>
          <a:prstGeom prst="rect">
            <a:avLst/>
          </a:prstGeom>
        </p:spPr>
        <p:txBody>
          <a:bodyPr wrap="none">
            <a:spAutoFit/>
          </a:bodyPr>
          <a:lstStyle/>
          <a:p>
            <a:pPr algn="r"/>
            <a:r>
              <a:rPr lang="en-US" sz="1800" b="1" dirty="0">
                <a:solidFill>
                  <a:schemeClr val="bg1"/>
                </a:solidFill>
                <a:effectLst/>
                <a:latin typeface="Candara" panose="020E0502030303020204" pitchFamily="34" charset="0"/>
                <a:ea typeface="Calibri" panose="020F0502020204030204" pitchFamily="34" charset="0"/>
                <a:cs typeface="Times New Roman" panose="02020603050405020304" pitchFamily="18" charset="0"/>
              </a:rPr>
              <a:t>One Water Approach for the North Bay</a:t>
            </a:r>
            <a:endParaRPr lang="en-US" sz="1800" b="1" dirty="0">
              <a:solidFill>
                <a:schemeClr val="bg1"/>
              </a:solidFill>
              <a:latin typeface="Candara" panose="020E0502030303020204" pitchFamily="34" charset="0"/>
            </a:endParaRPr>
          </a:p>
        </p:txBody>
      </p:sp>
      <p:pic>
        <p:nvPicPr>
          <p:cNvPr id="16" name="Picture 2" descr="C:\Users\Michael.HORIZONH2O\Documents\Esigs and logo\Final Logo.jpg">
            <a:extLst>
              <a:ext uri="{FF2B5EF4-FFF2-40B4-BE49-F238E27FC236}">
                <a16:creationId xmlns:a16="http://schemas.microsoft.com/office/drawing/2014/main" id="{5DADD902-51CB-4F46-831C-94E539947F2D}"/>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519350" y="6407624"/>
            <a:ext cx="1340322" cy="381000"/>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3"/>
          <p:cNvSpPr>
            <a:spLocks noGrp="1"/>
          </p:cNvSpPr>
          <p:nvPr>
            <p:ph type="sldNum" sz="quarter" idx="4"/>
          </p:nvPr>
        </p:nvSpPr>
        <p:spPr>
          <a:xfrm>
            <a:off x="457200" y="6407624"/>
            <a:ext cx="2133600" cy="300231"/>
          </a:xfrm>
          <a:prstGeom prst="rect">
            <a:avLst/>
          </a:prstGeom>
        </p:spPr>
        <p:txBody>
          <a:bodyPr lIns="0" tIns="0" rIns="0" bIns="0"/>
          <a:lstStyle>
            <a:lvl1pPr>
              <a:defRPr sz="1600">
                <a:solidFill>
                  <a:schemeClr val="tx2"/>
                </a:solidFill>
                <a:latin typeface="Candara" panose="020E0502030303020204" pitchFamily="34" charset="0"/>
              </a:defRPr>
            </a:lvl1pPr>
          </a:lstStyle>
          <a:p>
            <a:fld id="{522DB537-6AB2-41E0-AFB8-426DA786E38F}" type="slidenum">
              <a:rPr lang="en-US" smtClean="0"/>
              <a:pPr/>
              <a:t>‹#›</a:t>
            </a:fld>
            <a:endParaRPr lang="en-US" dirty="0"/>
          </a:p>
        </p:txBody>
      </p:sp>
    </p:spTree>
    <p:extLst>
      <p:ext uri="{BB962C8B-B14F-4D97-AF65-F5344CB8AC3E}">
        <p14:creationId xmlns:p14="http://schemas.microsoft.com/office/powerpoint/2010/main" val="4203193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9" r:id="rId5"/>
    <p:sldLayoutId id="2147483653" r:id="rId6"/>
    <p:sldLayoutId id="2147483654" r:id="rId7"/>
    <p:sldLayoutId id="2147483655" r:id="rId8"/>
    <p:sldLayoutId id="2147483656" r:id="rId9"/>
    <p:sldLayoutId id="2147483657" r:id="rId10"/>
  </p:sldLayoutIdLst>
  <p:hf hdr="0" ftr="0" dt="0"/>
  <p:txStyles>
    <p:titleStyle>
      <a:lvl1pPr algn="ctr" defTabSz="914400" rtl="0" eaLnBrk="1" latinLnBrk="0" hangingPunct="1">
        <a:lnSpc>
          <a:spcPct val="80000"/>
        </a:lnSpc>
        <a:spcBef>
          <a:spcPct val="0"/>
        </a:spcBef>
        <a:buNone/>
        <a:defRPr sz="3200" b="1" kern="1200">
          <a:solidFill>
            <a:schemeClr val="tx1"/>
          </a:solidFill>
          <a:latin typeface="Candara" panose="020E0502030303020204" pitchFamily="34" charset="0"/>
          <a:ea typeface="+mj-ea"/>
          <a:cs typeface="+mj-cs"/>
        </a:defRPr>
      </a:lvl1pPr>
    </p:titleStyle>
    <p:bodyStyle>
      <a:lvl1pPr marL="228600" indent="-228600"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400" kern="1200">
          <a:solidFill>
            <a:schemeClr val="tx2"/>
          </a:solidFill>
          <a:latin typeface="Candara" panose="020E0502030303020204" pitchFamily="34" charset="0"/>
          <a:ea typeface="+mn-ea"/>
          <a:cs typeface="+mn-cs"/>
        </a:defRPr>
      </a:lvl1pPr>
      <a:lvl2pPr marL="457200" indent="-231775"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400" kern="1200">
          <a:solidFill>
            <a:schemeClr val="tx2"/>
          </a:solidFill>
          <a:latin typeface="Candara" panose="020E0502030303020204" pitchFamily="34" charset="0"/>
          <a:ea typeface="+mn-ea"/>
          <a:cs typeface="+mn-cs"/>
        </a:defRPr>
      </a:lvl2pPr>
      <a:lvl3pPr marL="681038" indent="-228600"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400" kern="1200">
          <a:solidFill>
            <a:schemeClr val="tx2"/>
          </a:solidFill>
          <a:latin typeface="Candara" panose="020E0502030303020204" pitchFamily="34" charset="0"/>
          <a:ea typeface="+mn-ea"/>
          <a:cs typeface="+mn-cs"/>
        </a:defRPr>
      </a:lvl3pPr>
      <a:lvl4pPr marL="914400" indent="-228600"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000" kern="1200">
          <a:solidFill>
            <a:schemeClr val="tx2"/>
          </a:solidFill>
          <a:latin typeface="Candara" panose="020E0502030303020204" pitchFamily="34" charset="0"/>
          <a:ea typeface="+mn-ea"/>
          <a:cs typeface="+mn-cs"/>
        </a:defRPr>
      </a:lvl4pPr>
      <a:lvl5pPr marL="1143000" indent="-228600"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000" kern="1200">
          <a:solidFill>
            <a:schemeClr val="tx2"/>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One Water Approach for the North Bay</a:t>
            </a:r>
            <a:endParaRPr lang="en-US" dirty="0"/>
          </a:p>
        </p:txBody>
      </p:sp>
      <p:sp>
        <p:nvSpPr>
          <p:cNvPr id="6" name="Subtitle 5"/>
          <p:cNvSpPr>
            <a:spLocks noGrp="1"/>
          </p:cNvSpPr>
          <p:nvPr>
            <p:ph type="subTitle" idx="1"/>
          </p:nvPr>
        </p:nvSpPr>
        <p:spPr/>
        <p:txBody>
          <a:bodyPr/>
          <a:lstStyle/>
          <a:p>
            <a:r>
              <a:rPr lang="en-US" b="0" i="1" dirty="0"/>
              <a:t>Presented to </a:t>
            </a:r>
            <a:r>
              <a:rPr lang="en-US" dirty="0"/>
              <a:t>North Bay Watershed Association</a:t>
            </a:r>
          </a:p>
        </p:txBody>
      </p:sp>
      <p:sp>
        <p:nvSpPr>
          <p:cNvPr id="7" name="Title 1"/>
          <p:cNvSpPr txBox="1">
            <a:spLocks/>
          </p:cNvSpPr>
          <p:nvPr/>
        </p:nvSpPr>
        <p:spPr>
          <a:xfrm>
            <a:off x="6955971" y="5715000"/>
            <a:ext cx="1676400" cy="304748"/>
          </a:xfrm>
          <a:prstGeom prst="rect">
            <a:avLst/>
          </a:prstGeom>
        </p:spPr>
        <p:txBody>
          <a:bodyPr vert="horz" lIns="0" tIns="0" rIns="0" bIns="0" rtlCol="0" anchor="ctr">
            <a:normAutofit/>
          </a:bodyPr>
          <a:lstStyle>
            <a:lvl1pPr algn="ctr" defTabSz="914400" rtl="0" eaLnBrk="1" latinLnBrk="0" hangingPunct="1">
              <a:spcBef>
                <a:spcPct val="0"/>
              </a:spcBef>
              <a:buNone/>
              <a:defRPr sz="3800" b="1" kern="1200">
                <a:solidFill>
                  <a:schemeClr val="tx1"/>
                </a:solidFill>
                <a:latin typeface="+mj-lt"/>
                <a:ea typeface="+mj-ea"/>
                <a:cs typeface="+mj-cs"/>
              </a:defRPr>
            </a:lvl1pPr>
          </a:lstStyle>
          <a:p>
            <a:pPr algn="r"/>
            <a:r>
              <a:rPr lang="en-US" sz="1800" dirty="0"/>
              <a:t>July 12, 2019</a:t>
            </a:r>
          </a:p>
        </p:txBody>
      </p:sp>
      <p:pic>
        <p:nvPicPr>
          <p:cNvPr id="8" name="Picture 7"/>
          <p:cNvPicPr>
            <a:picLocks noChangeAspect="1"/>
          </p:cNvPicPr>
          <p:nvPr/>
        </p:nvPicPr>
        <p:blipFill>
          <a:blip r:embed="rId3"/>
          <a:stretch>
            <a:fillRect/>
          </a:stretch>
        </p:blipFill>
        <p:spPr>
          <a:xfrm>
            <a:off x="109252" y="2971800"/>
            <a:ext cx="2939667" cy="1679699"/>
          </a:xfrm>
          <a:prstGeom prst="rect">
            <a:avLst/>
          </a:prstGeom>
        </p:spPr>
      </p:pic>
      <p:pic>
        <p:nvPicPr>
          <p:cNvPr id="9" name="Picture 8"/>
          <p:cNvPicPr>
            <a:picLocks noChangeAspect="1"/>
          </p:cNvPicPr>
          <p:nvPr/>
        </p:nvPicPr>
        <p:blipFill>
          <a:blip r:embed="rId4"/>
          <a:stretch>
            <a:fillRect/>
          </a:stretch>
        </p:blipFill>
        <p:spPr>
          <a:xfrm>
            <a:off x="3142558" y="2971800"/>
            <a:ext cx="2939668" cy="1679699"/>
          </a:xfrm>
          <a:prstGeom prst="rect">
            <a:avLst/>
          </a:prstGeom>
        </p:spPr>
      </p:pic>
      <p:pic>
        <p:nvPicPr>
          <p:cNvPr id="10" name="Picture 9"/>
          <p:cNvPicPr>
            <a:picLocks noChangeAspect="1"/>
          </p:cNvPicPr>
          <p:nvPr/>
        </p:nvPicPr>
        <p:blipFill>
          <a:blip r:embed="rId5"/>
          <a:stretch>
            <a:fillRect/>
          </a:stretch>
        </p:blipFill>
        <p:spPr>
          <a:xfrm>
            <a:off x="6153831" y="2971799"/>
            <a:ext cx="2890033" cy="1682496"/>
          </a:xfrm>
          <a:prstGeom prst="rect">
            <a:avLst/>
          </a:prstGeom>
        </p:spPr>
      </p:pic>
    </p:spTree>
    <p:extLst>
      <p:ext uri="{BB962C8B-B14F-4D97-AF65-F5344CB8AC3E}">
        <p14:creationId xmlns:p14="http://schemas.microsoft.com/office/powerpoint/2010/main" val="3511134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a:t>Sustainable Water Supply</a:t>
            </a:r>
            <a:endParaRPr lang="en-US" dirty="0"/>
          </a:p>
        </p:txBody>
      </p:sp>
      <p:sp>
        <p:nvSpPr>
          <p:cNvPr id="3" name="Slide Number Placeholder 2">
            <a:extLst>
              <a:ext uri="{FF2B5EF4-FFF2-40B4-BE49-F238E27FC236}">
                <a16:creationId xmlns:a16="http://schemas.microsoft.com/office/drawing/2014/main" id="{3CF58D90-9AB1-4779-BA9B-6CF2148EE108}"/>
              </a:ext>
            </a:extLst>
          </p:cNvPr>
          <p:cNvSpPr>
            <a:spLocks noGrp="1"/>
          </p:cNvSpPr>
          <p:nvPr>
            <p:ph type="sldNum" sz="quarter" idx="10"/>
          </p:nvPr>
        </p:nvSpPr>
        <p:spPr/>
        <p:txBody>
          <a:bodyPr/>
          <a:lstStyle/>
          <a:p>
            <a:fld id="{522DB537-6AB2-41E0-AFB8-426DA786E38F}" type="slidenum">
              <a:rPr lang="en-US" smtClean="0"/>
              <a:pPr/>
              <a:t>10</a:t>
            </a:fld>
            <a:endParaRPr lang="en-US" dirty="0"/>
          </a:p>
        </p:txBody>
      </p:sp>
      <p:sp>
        <p:nvSpPr>
          <p:cNvPr id="5" name="Content Placeholder 4"/>
          <p:cNvSpPr>
            <a:spLocks noGrp="1"/>
          </p:cNvSpPr>
          <p:nvPr>
            <p:ph sz="quarter" idx="11"/>
          </p:nvPr>
        </p:nvSpPr>
        <p:spPr>
          <a:xfrm>
            <a:off x="457199" y="1828800"/>
            <a:ext cx="4800601" cy="4297680"/>
          </a:xfrm>
        </p:spPr>
        <p:txBody>
          <a:bodyPr>
            <a:normAutofit/>
          </a:bodyPr>
          <a:lstStyle/>
          <a:p>
            <a:pPr marL="457200"/>
            <a:r>
              <a:rPr lang="en-US" sz="2200" dirty="0"/>
              <a:t>NBWA member agencies obtain water from various sources:</a:t>
            </a:r>
          </a:p>
          <a:p>
            <a:pPr marL="914400" lvl="1"/>
            <a:r>
              <a:rPr lang="en-US" sz="2000" dirty="0"/>
              <a:t>Local runoff</a:t>
            </a:r>
          </a:p>
          <a:p>
            <a:pPr marL="914400" lvl="1"/>
            <a:r>
              <a:rPr lang="en-US" sz="2000" dirty="0"/>
              <a:t>Imported water </a:t>
            </a:r>
          </a:p>
          <a:p>
            <a:pPr marL="914400" lvl="1"/>
            <a:r>
              <a:rPr lang="en-US" sz="2000" dirty="0"/>
              <a:t>Recycled water</a:t>
            </a:r>
          </a:p>
          <a:p>
            <a:pPr marL="914400" lvl="1"/>
            <a:r>
              <a:rPr lang="en-US" sz="2000" dirty="0"/>
              <a:t>Groundwater</a:t>
            </a:r>
          </a:p>
          <a:p>
            <a:pPr marL="457200"/>
            <a:r>
              <a:rPr lang="en-US" sz="2200" dirty="0"/>
              <a:t>One Water opportunities include recycled water/reuse applications, regional coordination around alternate sources, continued conservation</a:t>
            </a:r>
          </a:p>
        </p:txBody>
      </p:sp>
      <p:pic>
        <p:nvPicPr>
          <p:cNvPr id="4" name="Picture 3"/>
          <p:cNvPicPr>
            <a:picLocks noChangeAspect="1"/>
          </p:cNvPicPr>
          <p:nvPr/>
        </p:nvPicPr>
        <p:blipFill>
          <a:blip r:embed="rId3"/>
          <a:stretch>
            <a:fillRect/>
          </a:stretch>
        </p:blipFill>
        <p:spPr>
          <a:xfrm>
            <a:off x="5633906" y="1828800"/>
            <a:ext cx="3048229" cy="4060240"/>
          </a:xfrm>
          <a:prstGeom prst="rect">
            <a:avLst/>
          </a:prstGeom>
        </p:spPr>
      </p:pic>
      <p:sp>
        <p:nvSpPr>
          <p:cNvPr id="8" name="TextBox 7"/>
          <p:cNvSpPr txBox="1"/>
          <p:nvPr/>
        </p:nvSpPr>
        <p:spPr>
          <a:xfrm>
            <a:off x="5633906" y="5917235"/>
            <a:ext cx="2743200"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MMWD 2019</a:t>
            </a:r>
          </a:p>
        </p:txBody>
      </p:sp>
    </p:spTree>
    <p:extLst>
      <p:ext uri="{BB962C8B-B14F-4D97-AF65-F5344CB8AC3E}">
        <p14:creationId xmlns:p14="http://schemas.microsoft.com/office/powerpoint/2010/main" val="3901159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a:t>Sustainable Groundwater</a:t>
            </a:r>
            <a:endParaRPr lang="en-US" dirty="0"/>
          </a:p>
        </p:txBody>
      </p:sp>
      <p:sp>
        <p:nvSpPr>
          <p:cNvPr id="3" name="Slide Number Placeholder 2">
            <a:extLst>
              <a:ext uri="{FF2B5EF4-FFF2-40B4-BE49-F238E27FC236}">
                <a16:creationId xmlns:a16="http://schemas.microsoft.com/office/drawing/2014/main" id="{4289F352-286D-48B5-B46E-4F47F4B5FB86}"/>
              </a:ext>
            </a:extLst>
          </p:cNvPr>
          <p:cNvSpPr>
            <a:spLocks noGrp="1"/>
          </p:cNvSpPr>
          <p:nvPr>
            <p:ph type="sldNum" sz="quarter" idx="10"/>
          </p:nvPr>
        </p:nvSpPr>
        <p:spPr/>
        <p:txBody>
          <a:bodyPr/>
          <a:lstStyle/>
          <a:p>
            <a:fld id="{522DB537-6AB2-41E0-AFB8-426DA786E38F}" type="slidenum">
              <a:rPr lang="en-US" smtClean="0"/>
              <a:pPr/>
              <a:t>11</a:t>
            </a:fld>
            <a:endParaRPr lang="en-US" dirty="0"/>
          </a:p>
        </p:txBody>
      </p:sp>
      <p:sp>
        <p:nvSpPr>
          <p:cNvPr id="4" name="Content Placeholder 2">
            <a:extLst>
              <a:ext uri="{FF2B5EF4-FFF2-40B4-BE49-F238E27FC236}">
                <a16:creationId xmlns:a16="http://schemas.microsoft.com/office/drawing/2014/main" id="{2F95E887-C02C-4EDE-AEB7-F43C6508D7F2}"/>
              </a:ext>
            </a:extLst>
          </p:cNvPr>
          <p:cNvSpPr>
            <a:spLocks noGrp="1"/>
          </p:cNvSpPr>
          <p:nvPr>
            <p:ph sz="quarter" idx="11"/>
          </p:nvPr>
        </p:nvSpPr>
        <p:spPr>
          <a:xfrm>
            <a:off x="457199" y="1828800"/>
            <a:ext cx="5195425" cy="4297680"/>
          </a:xfrm>
        </p:spPr>
        <p:txBody>
          <a:bodyPr>
            <a:normAutofit fontScale="55000" lnSpcReduction="20000"/>
          </a:bodyPr>
          <a:lstStyle/>
          <a:p>
            <a:pPr marL="457200">
              <a:lnSpc>
                <a:spcPct val="115000"/>
              </a:lnSpc>
            </a:pPr>
            <a:r>
              <a:rPr lang="en-US" sz="3500" dirty="0"/>
              <a:t>Sustainable groundwater management now required through SGMA. NBWA includes three basins subject to SGMA:</a:t>
            </a:r>
          </a:p>
          <a:p>
            <a:pPr marL="914400" lvl="1">
              <a:lnSpc>
                <a:spcPct val="125000"/>
              </a:lnSpc>
            </a:pPr>
            <a:r>
              <a:rPr lang="en-US" sz="2600" dirty="0"/>
              <a:t>Petaluma Valley Groundwater Basin (medium priority)</a:t>
            </a:r>
          </a:p>
          <a:p>
            <a:pPr marL="914400" lvl="1">
              <a:lnSpc>
                <a:spcPct val="125000"/>
              </a:lnSpc>
            </a:pPr>
            <a:r>
              <a:rPr lang="en-US" sz="2600" dirty="0"/>
              <a:t>Napa-Sonoma Valley Groundwater Basin, Sonoma Valley </a:t>
            </a:r>
            <a:r>
              <a:rPr lang="en-US" sz="2600" dirty="0" err="1"/>
              <a:t>Subbasin</a:t>
            </a:r>
            <a:r>
              <a:rPr lang="en-US" sz="2600" dirty="0"/>
              <a:t> (high priority)</a:t>
            </a:r>
          </a:p>
          <a:p>
            <a:pPr marL="914400" lvl="1">
              <a:lnSpc>
                <a:spcPct val="125000"/>
              </a:lnSpc>
            </a:pPr>
            <a:r>
              <a:rPr lang="en-US" sz="2600" dirty="0"/>
              <a:t>Napa-Sonoma Valley Groundwater Basin, Napa Valley </a:t>
            </a:r>
            <a:r>
              <a:rPr lang="en-US" sz="2600" dirty="0" err="1"/>
              <a:t>Subbasin</a:t>
            </a:r>
            <a:r>
              <a:rPr lang="en-US" sz="2600" dirty="0"/>
              <a:t> (high priority)</a:t>
            </a:r>
          </a:p>
          <a:p>
            <a:pPr marL="457200">
              <a:lnSpc>
                <a:spcPct val="125000"/>
              </a:lnSpc>
            </a:pPr>
            <a:r>
              <a:rPr lang="en-US" sz="3500" dirty="0"/>
              <a:t>One Water opportunities include continued and expanded inter-agency, regional coordination on groundwater recharge and storage projects</a:t>
            </a:r>
          </a:p>
          <a:p>
            <a:endParaRPr lang="en-US" dirty="0"/>
          </a:p>
          <a:p>
            <a:endParaRPr lang="en-US" dirty="0"/>
          </a:p>
          <a:p>
            <a:pPr lvl="1"/>
            <a:endParaRPr lang="en-US" dirty="0"/>
          </a:p>
          <a:p>
            <a:endParaRPr lang="en-US" dirty="0"/>
          </a:p>
        </p:txBody>
      </p:sp>
      <p:pic>
        <p:nvPicPr>
          <p:cNvPr id="6" name="Picture 5"/>
          <p:cNvPicPr>
            <a:picLocks noChangeAspect="1"/>
          </p:cNvPicPr>
          <p:nvPr/>
        </p:nvPicPr>
        <p:blipFill>
          <a:blip r:embed="rId3"/>
          <a:stretch>
            <a:fillRect/>
          </a:stretch>
        </p:blipFill>
        <p:spPr>
          <a:xfrm>
            <a:off x="5942736" y="1828800"/>
            <a:ext cx="3034175" cy="3962400"/>
          </a:xfrm>
          <a:prstGeom prst="rect">
            <a:avLst/>
          </a:prstGeom>
        </p:spPr>
      </p:pic>
      <p:sp>
        <p:nvSpPr>
          <p:cNvPr id="7" name="TextBox 6"/>
          <p:cNvSpPr txBox="1"/>
          <p:nvPr/>
        </p:nvSpPr>
        <p:spPr>
          <a:xfrm>
            <a:off x="5986804" y="5780183"/>
            <a:ext cx="3034175"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Petaluma Valley GSA 2019</a:t>
            </a:r>
          </a:p>
        </p:txBody>
      </p:sp>
    </p:spTree>
    <p:extLst>
      <p:ext uri="{BB962C8B-B14F-4D97-AF65-F5344CB8AC3E}">
        <p14:creationId xmlns:p14="http://schemas.microsoft.com/office/powerpoint/2010/main" val="796548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a:t>Flood Management</a:t>
            </a:r>
            <a:endParaRPr lang="en-US" dirty="0"/>
          </a:p>
        </p:txBody>
      </p:sp>
      <p:sp>
        <p:nvSpPr>
          <p:cNvPr id="3" name="Slide Number Placeholder 2">
            <a:extLst>
              <a:ext uri="{FF2B5EF4-FFF2-40B4-BE49-F238E27FC236}">
                <a16:creationId xmlns:a16="http://schemas.microsoft.com/office/drawing/2014/main" id="{4289F352-286D-48B5-B46E-4F47F4B5FB86}"/>
              </a:ext>
            </a:extLst>
          </p:cNvPr>
          <p:cNvSpPr>
            <a:spLocks noGrp="1"/>
          </p:cNvSpPr>
          <p:nvPr>
            <p:ph type="sldNum" sz="quarter" idx="10"/>
          </p:nvPr>
        </p:nvSpPr>
        <p:spPr/>
        <p:txBody>
          <a:bodyPr/>
          <a:lstStyle/>
          <a:p>
            <a:fld id="{522DB537-6AB2-41E0-AFB8-426DA786E38F}" type="slidenum">
              <a:rPr lang="en-US" smtClean="0"/>
              <a:pPr/>
              <a:t>12</a:t>
            </a:fld>
            <a:endParaRPr lang="en-US" dirty="0"/>
          </a:p>
        </p:txBody>
      </p:sp>
      <p:sp>
        <p:nvSpPr>
          <p:cNvPr id="4" name="Content Placeholder 2">
            <a:extLst>
              <a:ext uri="{FF2B5EF4-FFF2-40B4-BE49-F238E27FC236}">
                <a16:creationId xmlns:a16="http://schemas.microsoft.com/office/drawing/2014/main" id="{2F95E887-C02C-4EDE-AEB7-F43C6508D7F2}"/>
              </a:ext>
            </a:extLst>
          </p:cNvPr>
          <p:cNvSpPr>
            <a:spLocks noGrp="1"/>
          </p:cNvSpPr>
          <p:nvPr>
            <p:ph sz="quarter" idx="11"/>
          </p:nvPr>
        </p:nvSpPr>
        <p:spPr>
          <a:xfrm>
            <a:off x="457199" y="1828801"/>
            <a:ext cx="8153401" cy="1752600"/>
          </a:xfrm>
        </p:spPr>
        <p:txBody>
          <a:bodyPr>
            <a:normAutofit/>
          </a:bodyPr>
          <a:lstStyle/>
          <a:p>
            <a:pPr marL="457200"/>
            <a:r>
              <a:rPr lang="en-US" sz="2200" dirty="0"/>
              <a:t>No major dams/reservoirs within NBWA area managed solely for flood protection, although levees protect some low-lying areas</a:t>
            </a:r>
          </a:p>
          <a:p>
            <a:pPr marL="457200"/>
            <a:r>
              <a:rPr lang="en-US" sz="2200" dirty="0"/>
              <a:t>One Water opportunities include regional coordination on multi-benefit projects (e.g., floodplain and wetland restoration)</a:t>
            </a:r>
          </a:p>
          <a:p>
            <a:endParaRPr lang="en-US" dirty="0"/>
          </a:p>
          <a:p>
            <a:endParaRPr lang="en-US" dirty="0"/>
          </a:p>
          <a:p>
            <a:endParaRPr lang="en-US" dirty="0"/>
          </a:p>
          <a:p>
            <a:pPr lvl="1"/>
            <a:endParaRPr lang="en-US" dirty="0"/>
          </a:p>
          <a:p>
            <a:endParaRPr lang="en-US" dirty="0"/>
          </a:p>
        </p:txBody>
      </p:sp>
      <p:pic>
        <p:nvPicPr>
          <p:cNvPr id="5" name="Picture 4"/>
          <p:cNvPicPr>
            <a:picLocks noChangeAspect="1"/>
          </p:cNvPicPr>
          <p:nvPr/>
        </p:nvPicPr>
        <p:blipFill>
          <a:blip r:embed="rId3"/>
          <a:stretch>
            <a:fillRect/>
          </a:stretch>
        </p:blipFill>
        <p:spPr>
          <a:xfrm>
            <a:off x="5645656" y="3428999"/>
            <a:ext cx="2673859" cy="2673859"/>
          </a:xfrm>
          <a:prstGeom prst="rect">
            <a:avLst/>
          </a:prstGeom>
        </p:spPr>
      </p:pic>
      <p:sp>
        <p:nvSpPr>
          <p:cNvPr id="7" name="TextBox 6"/>
          <p:cNvSpPr txBox="1"/>
          <p:nvPr/>
        </p:nvSpPr>
        <p:spPr>
          <a:xfrm>
            <a:off x="5647668" y="6121147"/>
            <a:ext cx="3034175"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California </a:t>
            </a:r>
            <a:r>
              <a:rPr lang="en-US" dirty="0" err="1"/>
              <a:t>WaterBlog</a:t>
            </a:r>
            <a:r>
              <a:rPr lang="en-US" dirty="0"/>
              <a:t> 2015</a:t>
            </a:r>
          </a:p>
        </p:txBody>
      </p:sp>
      <p:pic>
        <p:nvPicPr>
          <p:cNvPr id="6" name="Picture 5"/>
          <p:cNvPicPr>
            <a:picLocks noChangeAspect="1"/>
          </p:cNvPicPr>
          <p:nvPr/>
        </p:nvPicPr>
        <p:blipFill>
          <a:blip r:embed="rId4"/>
          <a:stretch>
            <a:fillRect/>
          </a:stretch>
        </p:blipFill>
        <p:spPr>
          <a:xfrm>
            <a:off x="1211316" y="3429000"/>
            <a:ext cx="4010791" cy="2673860"/>
          </a:xfrm>
          <a:prstGeom prst="rect">
            <a:avLst/>
          </a:prstGeom>
        </p:spPr>
      </p:pic>
      <p:sp>
        <p:nvSpPr>
          <p:cNvPr id="10" name="TextBox 9"/>
          <p:cNvSpPr txBox="1"/>
          <p:nvPr/>
        </p:nvSpPr>
        <p:spPr>
          <a:xfrm>
            <a:off x="1211316" y="6121147"/>
            <a:ext cx="3034175"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Napa Valley Register 2017 </a:t>
            </a:r>
          </a:p>
        </p:txBody>
      </p:sp>
    </p:spTree>
    <p:extLst>
      <p:ext uri="{BB962C8B-B14F-4D97-AF65-F5344CB8AC3E}">
        <p14:creationId xmlns:p14="http://schemas.microsoft.com/office/powerpoint/2010/main" val="2475779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F963EDE-CB74-443B-9262-1455E4C8F872}"/>
              </a:ext>
            </a:extLst>
          </p:cNvPr>
          <p:cNvSpPr>
            <a:spLocks noGrp="1"/>
          </p:cNvSpPr>
          <p:nvPr>
            <p:ph idx="1"/>
          </p:nvPr>
        </p:nvSpPr>
        <p:spPr>
          <a:xfrm>
            <a:off x="457199" y="1762698"/>
            <a:ext cx="8338851" cy="3352800"/>
          </a:xfrm>
        </p:spPr>
        <p:txBody>
          <a:bodyPr>
            <a:noAutofit/>
          </a:bodyPr>
          <a:lstStyle/>
          <a:p>
            <a:pPr marL="457200">
              <a:spcAft>
                <a:spcPts val="600"/>
              </a:spcAft>
            </a:pPr>
            <a:r>
              <a:rPr lang="en-US" sz="2200" dirty="0"/>
              <a:t>Many water body segments in the NBWA area identified as impaired under CWA, Section 303(d):</a:t>
            </a:r>
          </a:p>
          <a:p>
            <a:pPr marL="914400" lvl="1">
              <a:lnSpc>
                <a:spcPct val="100000"/>
              </a:lnSpc>
              <a:spcBef>
                <a:spcPts val="0"/>
              </a:spcBef>
              <a:spcAft>
                <a:spcPts val="0"/>
              </a:spcAft>
            </a:pPr>
            <a:r>
              <a:rPr lang="en-US" sz="1500" dirty="0"/>
              <a:t>Napa River, Mare Island Strait</a:t>
            </a:r>
          </a:p>
          <a:p>
            <a:pPr marL="914400" lvl="1">
              <a:lnSpc>
                <a:spcPct val="100000"/>
              </a:lnSpc>
              <a:spcBef>
                <a:spcPts val="0"/>
              </a:spcBef>
              <a:spcAft>
                <a:spcPts val="0"/>
              </a:spcAft>
            </a:pPr>
            <a:r>
              <a:rPr lang="en-US" sz="1500" dirty="0"/>
              <a:t>Napa River, non-tidal</a:t>
            </a:r>
          </a:p>
          <a:p>
            <a:pPr marL="914400" lvl="1">
              <a:lnSpc>
                <a:spcPct val="100000"/>
              </a:lnSpc>
              <a:spcBef>
                <a:spcPts val="0"/>
              </a:spcBef>
              <a:spcAft>
                <a:spcPts val="0"/>
              </a:spcAft>
            </a:pPr>
            <a:r>
              <a:rPr lang="en-US" sz="1500" dirty="0"/>
              <a:t>Napa River, tidal</a:t>
            </a:r>
          </a:p>
          <a:p>
            <a:pPr marL="914400" lvl="1">
              <a:lnSpc>
                <a:spcPct val="100000"/>
              </a:lnSpc>
              <a:spcBef>
                <a:spcPts val="0"/>
              </a:spcBef>
              <a:spcAft>
                <a:spcPts val="0"/>
              </a:spcAft>
            </a:pPr>
            <a:r>
              <a:rPr lang="en-US" sz="1500" dirty="0"/>
              <a:t>Petaluma River</a:t>
            </a:r>
          </a:p>
          <a:p>
            <a:pPr marL="914400" lvl="1">
              <a:lnSpc>
                <a:spcPct val="100000"/>
              </a:lnSpc>
              <a:spcBef>
                <a:spcPts val="0"/>
              </a:spcBef>
              <a:spcAft>
                <a:spcPts val="0"/>
              </a:spcAft>
            </a:pPr>
            <a:r>
              <a:rPr lang="en-US" sz="1500" dirty="0"/>
              <a:t>Petaluma River, tidal portion</a:t>
            </a:r>
          </a:p>
          <a:p>
            <a:pPr marL="914400" lvl="1">
              <a:lnSpc>
                <a:spcPct val="100000"/>
              </a:lnSpc>
              <a:spcBef>
                <a:spcPts val="0"/>
              </a:spcBef>
              <a:spcAft>
                <a:spcPts val="0"/>
              </a:spcAft>
            </a:pPr>
            <a:r>
              <a:rPr lang="en-US" sz="1500" dirty="0"/>
              <a:t>Richardson Bay</a:t>
            </a:r>
          </a:p>
          <a:p>
            <a:pPr marL="914400" lvl="1">
              <a:lnSpc>
                <a:spcPct val="100000"/>
              </a:lnSpc>
              <a:spcBef>
                <a:spcPts val="0"/>
              </a:spcBef>
              <a:spcAft>
                <a:spcPts val="0"/>
              </a:spcAft>
            </a:pPr>
            <a:r>
              <a:rPr lang="en-US" sz="1500" dirty="0"/>
              <a:t>San Francisco Bay, Central</a:t>
            </a:r>
          </a:p>
          <a:p>
            <a:pPr marL="914400" lvl="1">
              <a:lnSpc>
                <a:spcPct val="100000"/>
              </a:lnSpc>
              <a:spcBef>
                <a:spcPts val="0"/>
              </a:spcBef>
              <a:spcAft>
                <a:spcPts val="0"/>
              </a:spcAft>
            </a:pPr>
            <a:r>
              <a:rPr lang="en-US" sz="1500" dirty="0"/>
              <a:t>San Pablo Bay</a:t>
            </a:r>
          </a:p>
          <a:p>
            <a:pPr marL="914400" lvl="1">
              <a:lnSpc>
                <a:spcPct val="100000"/>
              </a:lnSpc>
              <a:spcBef>
                <a:spcPts val="0"/>
              </a:spcBef>
              <a:spcAft>
                <a:spcPts val="0"/>
              </a:spcAft>
            </a:pPr>
            <a:r>
              <a:rPr lang="en-US" sz="1500" dirty="0"/>
              <a:t>Sonoma Creek, non-tidal</a:t>
            </a:r>
          </a:p>
          <a:p>
            <a:pPr marL="914400" lvl="1">
              <a:lnSpc>
                <a:spcPct val="100000"/>
              </a:lnSpc>
              <a:spcBef>
                <a:spcPts val="0"/>
              </a:spcBef>
            </a:pPr>
            <a:r>
              <a:rPr lang="en-US" sz="1500" dirty="0"/>
              <a:t>Sonoma Creek, tidal</a:t>
            </a:r>
          </a:p>
          <a:p>
            <a:endParaRPr lang="en-US" dirty="0"/>
          </a:p>
        </p:txBody>
      </p:sp>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dirty="0"/>
              <a:t>Water Quality</a:t>
            </a:r>
          </a:p>
        </p:txBody>
      </p:sp>
      <p:sp>
        <p:nvSpPr>
          <p:cNvPr id="3" name="Slide Number Placeholder 2">
            <a:extLst>
              <a:ext uri="{FF2B5EF4-FFF2-40B4-BE49-F238E27FC236}">
                <a16:creationId xmlns:a16="http://schemas.microsoft.com/office/drawing/2014/main" id="{6EF4B9B5-D99F-400B-B2A3-22AE125C7396}"/>
              </a:ext>
            </a:extLst>
          </p:cNvPr>
          <p:cNvSpPr>
            <a:spLocks noGrp="1"/>
          </p:cNvSpPr>
          <p:nvPr>
            <p:ph type="sldNum" sz="quarter" idx="10"/>
          </p:nvPr>
        </p:nvSpPr>
        <p:spPr/>
        <p:txBody>
          <a:bodyPr/>
          <a:lstStyle/>
          <a:p>
            <a:fld id="{522DB537-6AB2-41E0-AFB8-426DA786E38F}" type="slidenum">
              <a:rPr lang="en-US" smtClean="0"/>
              <a:pPr/>
              <a:t>13</a:t>
            </a:fld>
            <a:endParaRPr lang="en-US" dirty="0"/>
          </a:p>
        </p:txBody>
      </p:sp>
      <p:pic>
        <p:nvPicPr>
          <p:cNvPr id="5" name="Picture 4"/>
          <p:cNvPicPr>
            <a:picLocks noChangeAspect="1"/>
          </p:cNvPicPr>
          <p:nvPr/>
        </p:nvPicPr>
        <p:blipFill>
          <a:blip r:embed="rId3"/>
          <a:stretch>
            <a:fillRect/>
          </a:stretch>
        </p:blipFill>
        <p:spPr>
          <a:xfrm>
            <a:off x="5943600" y="2438399"/>
            <a:ext cx="2852451" cy="3209007"/>
          </a:xfrm>
          <a:prstGeom prst="rect">
            <a:avLst/>
          </a:prstGeom>
        </p:spPr>
      </p:pic>
      <p:sp>
        <p:nvSpPr>
          <p:cNvPr id="8" name="TextBox 7"/>
          <p:cNvSpPr txBox="1"/>
          <p:nvPr/>
        </p:nvSpPr>
        <p:spPr>
          <a:xfrm>
            <a:off x="5943600" y="5681029"/>
            <a:ext cx="3086100"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Central Marin Sanitation Agency 2019</a:t>
            </a:r>
          </a:p>
        </p:txBody>
      </p:sp>
      <p:sp>
        <p:nvSpPr>
          <p:cNvPr id="4" name="TextBox 3"/>
          <p:cNvSpPr txBox="1"/>
          <p:nvPr/>
        </p:nvSpPr>
        <p:spPr>
          <a:xfrm>
            <a:off x="457200" y="4862107"/>
            <a:ext cx="5334000" cy="1158779"/>
          </a:xfrm>
          <a:prstGeom prst="rect">
            <a:avLst/>
          </a:prstGeom>
          <a:noFill/>
        </p:spPr>
        <p:txBody>
          <a:bodyPr wrap="square" rtlCol="0">
            <a:spAutoFit/>
          </a:bodyPr>
          <a:lstStyle/>
          <a:p>
            <a:pPr marL="457200" indent="-228600">
              <a:lnSpc>
                <a:spcPct val="105000"/>
              </a:lnSpc>
              <a:spcAft>
                <a:spcPts val="800"/>
              </a:spcAft>
              <a:buClr>
                <a:schemeClr val="accent1">
                  <a:lumMod val="60000"/>
                  <a:lumOff val="40000"/>
                </a:schemeClr>
              </a:buClr>
              <a:buFont typeface="Wingdings" panose="05000000000000000000" pitchFamily="2" charset="2"/>
              <a:buChar char="§"/>
            </a:pPr>
            <a:r>
              <a:rPr lang="en-US" sz="2200" dirty="0">
                <a:solidFill>
                  <a:schemeClr val="tx2"/>
                </a:solidFill>
                <a:latin typeface="Candara" panose="020E0502030303020204" pitchFamily="34" charset="0"/>
              </a:rPr>
              <a:t>One Water opportunities include multi-benefit projects (e.g., wetland restor-ation, green stormwater infrastructure)</a:t>
            </a:r>
          </a:p>
        </p:txBody>
      </p:sp>
    </p:spTree>
    <p:extLst>
      <p:ext uri="{BB962C8B-B14F-4D97-AF65-F5344CB8AC3E}">
        <p14:creationId xmlns:p14="http://schemas.microsoft.com/office/powerpoint/2010/main" val="4204176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046CF17-784F-4DAC-BE38-7939831AF4E1}"/>
              </a:ext>
            </a:extLst>
          </p:cNvPr>
          <p:cNvSpPr>
            <a:spLocks noGrp="1"/>
          </p:cNvSpPr>
          <p:nvPr>
            <p:ph idx="1"/>
          </p:nvPr>
        </p:nvSpPr>
        <p:spPr/>
        <p:txBody>
          <a:bodyPr/>
          <a:lstStyle/>
          <a:p>
            <a:pPr marL="457200"/>
            <a:r>
              <a:rPr lang="en-US" sz="2200" dirty="0"/>
              <a:t>There are many sensitive habitats and special-status species potentially present in the North Bay </a:t>
            </a:r>
          </a:p>
          <a:p>
            <a:pPr marL="457200"/>
            <a:r>
              <a:rPr lang="en-US" sz="2200" dirty="0"/>
              <a:t>Habitat restoration projects are on-going, but could be expanded and integrated with other objectives as part of a One Water approach</a:t>
            </a:r>
          </a:p>
          <a:p>
            <a:pPr lvl="1"/>
            <a:endParaRPr lang="en-US" dirty="0"/>
          </a:p>
          <a:p>
            <a:endParaRPr lang="en-US" dirty="0"/>
          </a:p>
        </p:txBody>
      </p:sp>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a:t>Protecting and Enhancing Aquatic Habitats</a:t>
            </a:r>
            <a:endParaRPr lang="en-US" dirty="0"/>
          </a:p>
        </p:txBody>
      </p:sp>
      <p:sp>
        <p:nvSpPr>
          <p:cNvPr id="3" name="Slide Number Placeholder 2">
            <a:extLst>
              <a:ext uri="{FF2B5EF4-FFF2-40B4-BE49-F238E27FC236}">
                <a16:creationId xmlns:a16="http://schemas.microsoft.com/office/drawing/2014/main" id="{9BA08DF5-1B5B-4F42-AF6D-22626AF6A88E}"/>
              </a:ext>
            </a:extLst>
          </p:cNvPr>
          <p:cNvSpPr>
            <a:spLocks noGrp="1"/>
          </p:cNvSpPr>
          <p:nvPr>
            <p:ph type="sldNum" sz="quarter" idx="10"/>
          </p:nvPr>
        </p:nvSpPr>
        <p:spPr/>
        <p:txBody>
          <a:bodyPr/>
          <a:lstStyle/>
          <a:p>
            <a:fld id="{522DB537-6AB2-41E0-AFB8-426DA786E38F}" type="slidenum">
              <a:rPr lang="en-US" smtClean="0"/>
              <a:pPr/>
              <a:t>14</a:t>
            </a:fld>
            <a:endParaRPr lang="en-US" dirty="0"/>
          </a:p>
        </p:txBody>
      </p:sp>
      <p:grpSp>
        <p:nvGrpSpPr>
          <p:cNvPr id="7" name="Group 6"/>
          <p:cNvGrpSpPr/>
          <p:nvPr/>
        </p:nvGrpSpPr>
        <p:grpSpPr>
          <a:xfrm>
            <a:off x="556354" y="3810000"/>
            <a:ext cx="3939446" cy="2440331"/>
            <a:chOff x="556354" y="3887423"/>
            <a:chExt cx="3710848" cy="2287931"/>
          </a:xfrm>
        </p:grpSpPr>
        <p:pic>
          <p:nvPicPr>
            <p:cNvPr id="4" name="Picture 3"/>
            <p:cNvPicPr>
              <a:picLocks noChangeAspect="1"/>
            </p:cNvPicPr>
            <p:nvPr/>
          </p:nvPicPr>
          <p:blipFill>
            <a:blip r:embed="rId3"/>
            <a:stretch>
              <a:fillRect/>
            </a:stretch>
          </p:blipFill>
          <p:spPr>
            <a:xfrm>
              <a:off x="556354" y="3887423"/>
              <a:ext cx="3688814" cy="2099325"/>
            </a:xfrm>
            <a:prstGeom prst="rect">
              <a:avLst/>
            </a:prstGeom>
          </p:spPr>
        </p:pic>
        <p:sp>
          <p:nvSpPr>
            <p:cNvPr id="6" name="TextBox 5"/>
            <p:cNvSpPr txBox="1"/>
            <p:nvPr/>
          </p:nvSpPr>
          <p:spPr>
            <a:xfrm>
              <a:off x="556354" y="5990688"/>
              <a:ext cx="3710848"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Marin County Parks 2019</a:t>
              </a:r>
            </a:p>
          </p:txBody>
        </p:sp>
      </p:grpSp>
      <p:grpSp>
        <p:nvGrpSpPr>
          <p:cNvPr id="10" name="Group 9"/>
          <p:cNvGrpSpPr/>
          <p:nvPr/>
        </p:nvGrpSpPr>
        <p:grpSpPr>
          <a:xfrm>
            <a:off x="4876800" y="3733800"/>
            <a:ext cx="3810000" cy="2516531"/>
            <a:chOff x="4789585" y="3941285"/>
            <a:chExt cx="3486012" cy="2285214"/>
          </a:xfrm>
        </p:grpSpPr>
        <p:pic>
          <p:nvPicPr>
            <p:cNvPr id="8" name="Picture 7"/>
            <p:cNvPicPr>
              <a:picLocks noChangeAspect="1"/>
            </p:cNvPicPr>
            <p:nvPr/>
          </p:nvPicPr>
          <p:blipFill rotWithShape="1">
            <a:blip r:embed="rId4"/>
            <a:srcRect t="6336" b="6334"/>
            <a:stretch/>
          </p:blipFill>
          <p:spPr>
            <a:xfrm>
              <a:off x="4789585" y="3941285"/>
              <a:ext cx="3486012" cy="2100548"/>
            </a:xfrm>
            <a:prstGeom prst="rect">
              <a:avLst/>
            </a:prstGeom>
          </p:spPr>
        </p:pic>
        <p:sp>
          <p:nvSpPr>
            <p:cNvPr id="9" name="TextBox 8"/>
            <p:cNvSpPr txBox="1"/>
            <p:nvPr/>
          </p:nvSpPr>
          <p:spPr>
            <a:xfrm>
              <a:off x="4789585" y="6041833"/>
              <a:ext cx="3486012"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MMWD 2019</a:t>
              </a:r>
            </a:p>
          </p:txBody>
        </p:sp>
      </p:grpSp>
    </p:spTree>
    <p:extLst>
      <p:ext uri="{BB962C8B-B14F-4D97-AF65-F5344CB8AC3E}">
        <p14:creationId xmlns:p14="http://schemas.microsoft.com/office/powerpoint/2010/main" val="3981064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AF963EDE-CB74-443B-9262-1455E4C8F872}"/>
              </a:ext>
            </a:extLst>
          </p:cNvPr>
          <p:cNvSpPr>
            <a:spLocks noGrp="1"/>
          </p:cNvSpPr>
          <p:nvPr>
            <p:ph idx="1"/>
          </p:nvPr>
        </p:nvSpPr>
        <p:spPr/>
        <p:txBody>
          <a:bodyPr>
            <a:normAutofit/>
          </a:bodyPr>
          <a:lstStyle/>
          <a:p>
            <a:pPr lvl="1">
              <a:buClr>
                <a:schemeClr val="accent1">
                  <a:lumMod val="60000"/>
                  <a:lumOff val="40000"/>
                </a:schemeClr>
              </a:buClr>
              <a:buFont typeface="Wingdings" panose="05000000000000000000" pitchFamily="2" charset="2"/>
              <a:buChar char="§"/>
            </a:pPr>
            <a:r>
              <a:rPr lang="en-US" sz="2200" dirty="0">
                <a:solidFill>
                  <a:srgbClr val="1F497D"/>
                </a:solidFill>
              </a:rPr>
              <a:t>Models predict further climate warming and sea level rise, which will increase flood risk and impact shore-line properties and habitats in the North Bay</a:t>
            </a:r>
          </a:p>
          <a:p>
            <a:pPr lvl="1"/>
            <a:r>
              <a:rPr lang="en-US" sz="2200" dirty="0">
                <a:solidFill>
                  <a:srgbClr val="1F497D"/>
                </a:solidFill>
              </a:rPr>
              <a:t>One Water opportunities include regional coordination and innovative, multi-benefit solutions/projects</a:t>
            </a:r>
          </a:p>
        </p:txBody>
      </p:sp>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dirty="0"/>
              <a:t>Climate Change and Sea Level Rise</a:t>
            </a:r>
          </a:p>
        </p:txBody>
      </p:sp>
      <p:sp>
        <p:nvSpPr>
          <p:cNvPr id="3" name="Slide Number Placeholder 2">
            <a:extLst>
              <a:ext uri="{FF2B5EF4-FFF2-40B4-BE49-F238E27FC236}">
                <a16:creationId xmlns:a16="http://schemas.microsoft.com/office/drawing/2014/main" id="{39586BCB-3136-4F73-A8F1-D3BD4E64A575}"/>
              </a:ext>
            </a:extLst>
          </p:cNvPr>
          <p:cNvSpPr>
            <a:spLocks noGrp="1"/>
          </p:cNvSpPr>
          <p:nvPr>
            <p:ph type="sldNum" sz="quarter" idx="10"/>
          </p:nvPr>
        </p:nvSpPr>
        <p:spPr>
          <a:prstGeom prst="rect">
            <a:avLst/>
          </a:prstGeom>
        </p:spPr>
        <p:txBody>
          <a:bodyPr/>
          <a:lstStyle/>
          <a:p>
            <a:fld id="{522DB537-6AB2-41E0-AFB8-426DA786E38F}" type="slidenum">
              <a:rPr lang="en-US" smtClean="0"/>
              <a:pPr/>
              <a:t>15</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22" y="3581400"/>
            <a:ext cx="4922355" cy="2875476"/>
          </a:xfrm>
          <a:prstGeom prst="rect">
            <a:avLst/>
          </a:prstGeom>
        </p:spPr>
      </p:pic>
      <p:sp>
        <p:nvSpPr>
          <p:cNvPr id="12" name="TextBox 11"/>
          <p:cNvSpPr txBox="1"/>
          <p:nvPr/>
        </p:nvSpPr>
        <p:spPr>
          <a:xfrm>
            <a:off x="685800" y="5867400"/>
            <a:ext cx="2590800"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The Bay Institute 2019</a:t>
            </a:r>
          </a:p>
        </p:txBody>
      </p:sp>
      <p:pic>
        <p:nvPicPr>
          <p:cNvPr id="4" name="Picture 3"/>
          <p:cNvPicPr>
            <a:picLocks noChangeAspect="1"/>
          </p:cNvPicPr>
          <p:nvPr/>
        </p:nvPicPr>
        <p:blipFill>
          <a:blip r:embed="rId4"/>
          <a:stretch>
            <a:fillRect/>
          </a:stretch>
        </p:blipFill>
        <p:spPr>
          <a:xfrm>
            <a:off x="5274481" y="3941064"/>
            <a:ext cx="3541811" cy="1981200"/>
          </a:xfrm>
          <a:prstGeom prst="rect">
            <a:avLst/>
          </a:prstGeom>
        </p:spPr>
      </p:pic>
      <p:sp>
        <p:nvSpPr>
          <p:cNvPr id="8" name="TextBox 7"/>
          <p:cNvSpPr txBox="1"/>
          <p:nvPr/>
        </p:nvSpPr>
        <p:spPr>
          <a:xfrm>
            <a:off x="5301913" y="5936446"/>
            <a:ext cx="2590800"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SF Estuary Partnership 2019</a:t>
            </a:r>
          </a:p>
        </p:txBody>
      </p:sp>
    </p:spTree>
    <p:extLst>
      <p:ext uri="{BB962C8B-B14F-4D97-AF65-F5344CB8AC3E}">
        <p14:creationId xmlns:p14="http://schemas.microsoft.com/office/powerpoint/2010/main" val="910029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dirty="0"/>
              <a:t>Example Project #1: Groundwater Banking</a:t>
            </a:r>
          </a:p>
        </p:txBody>
      </p:sp>
      <p:sp>
        <p:nvSpPr>
          <p:cNvPr id="3" name="Slide Number Placeholder 2">
            <a:extLst>
              <a:ext uri="{FF2B5EF4-FFF2-40B4-BE49-F238E27FC236}">
                <a16:creationId xmlns:a16="http://schemas.microsoft.com/office/drawing/2014/main" id="{009A5BC2-5CCC-45A8-8CE6-883659ADF989}"/>
              </a:ext>
            </a:extLst>
          </p:cNvPr>
          <p:cNvSpPr>
            <a:spLocks noGrp="1"/>
          </p:cNvSpPr>
          <p:nvPr>
            <p:ph type="sldNum" sz="quarter" idx="10"/>
          </p:nvPr>
        </p:nvSpPr>
        <p:spPr>
          <a:prstGeom prst="rect">
            <a:avLst/>
          </a:prstGeom>
        </p:spPr>
        <p:txBody>
          <a:bodyPr/>
          <a:lstStyle/>
          <a:p>
            <a:fld id="{522DB537-6AB2-41E0-AFB8-426DA786E38F}" type="slidenum">
              <a:rPr lang="en-US" smtClean="0"/>
              <a:pPr/>
              <a:t>16</a:t>
            </a:fld>
            <a:endParaRPr lang="en-US" dirty="0"/>
          </a:p>
        </p:txBody>
      </p:sp>
      <p:sp>
        <p:nvSpPr>
          <p:cNvPr id="4" name="Content Placeholder 5">
            <a:extLst>
              <a:ext uri="{FF2B5EF4-FFF2-40B4-BE49-F238E27FC236}">
                <a16:creationId xmlns:a16="http://schemas.microsoft.com/office/drawing/2014/main" id="{21AD782C-3945-441B-A064-3C82A0EF0C80}"/>
              </a:ext>
            </a:extLst>
          </p:cNvPr>
          <p:cNvSpPr>
            <a:spLocks noGrp="1"/>
          </p:cNvSpPr>
          <p:nvPr>
            <p:ph sz="quarter" idx="11"/>
          </p:nvPr>
        </p:nvSpPr>
        <p:spPr>
          <a:xfrm>
            <a:off x="457200" y="1828800"/>
            <a:ext cx="4800600" cy="4297680"/>
          </a:xfrm>
        </p:spPr>
        <p:txBody>
          <a:bodyPr>
            <a:normAutofit/>
          </a:bodyPr>
          <a:lstStyle/>
          <a:p>
            <a:pPr marL="457200"/>
            <a:r>
              <a:rPr lang="en-US" sz="2200" dirty="0">
                <a:solidFill>
                  <a:schemeClr val="tx2"/>
                </a:solidFill>
              </a:rPr>
              <a:t>Inter-agency effort in Sonoma County to identify groundwater banking opportunities </a:t>
            </a:r>
          </a:p>
          <a:p>
            <a:pPr marL="457200"/>
            <a:r>
              <a:rPr lang="en-US" sz="2200" dirty="0">
                <a:solidFill>
                  <a:schemeClr val="tx2"/>
                </a:solidFill>
              </a:rPr>
              <a:t>Pilot Aquifer Storage and Recovery (ASR) project being developed in City of Sonoma</a:t>
            </a:r>
          </a:p>
          <a:p>
            <a:pPr marL="457200"/>
            <a:r>
              <a:rPr lang="en-US" sz="2200" dirty="0">
                <a:solidFill>
                  <a:schemeClr val="tx2"/>
                </a:solidFill>
              </a:rPr>
              <a:t>Increase regional water supply reliability and also improve aquatic habitat (by enhancing tributary flows, thereby improving conditions for listed salmonids)</a:t>
            </a:r>
          </a:p>
        </p:txBody>
      </p:sp>
      <p:grpSp>
        <p:nvGrpSpPr>
          <p:cNvPr id="5" name="Group 4"/>
          <p:cNvGrpSpPr/>
          <p:nvPr/>
        </p:nvGrpSpPr>
        <p:grpSpPr>
          <a:xfrm>
            <a:off x="5570301" y="1883885"/>
            <a:ext cx="3116499" cy="4331597"/>
            <a:chOff x="5570301" y="1883885"/>
            <a:chExt cx="3116499" cy="4331597"/>
          </a:xfrm>
        </p:grpSpPr>
        <p:pic>
          <p:nvPicPr>
            <p:cNvPr id="7" name="Picture 6"/>
            <p:cNvPicPr>
              <a:picLocks noChangeAspect="1"/>
            </p:cNvPicPr>
            <p:nvPr/>
          </p:nvPicPr>
          <p:blipFill>
            <a:blip r:embed="rId3"/>
            <a:stretch>
              <a:fillRect/>
            </a:stretch>
          </p:blipFill>
          <p:spPr>
            <a:xfrm>
              <a:off x="5570301" y="1883885"/>
              <a:ext cx="3116499" cy="4135914"/>
            </a:xfrm>
            <a:prstGeom prst="rect">
              <a:avLst/>
            </a:prstGeom>
          </p:spPr>
        </p:pic>
        <p:sp>
          <p:nvSpPr>
            <p:cNvPr id="9" name="TextBox 8"/>
            <p:cNvSpPr txBox="1"/>
            <p:nvPr/>
          </p:nvSpPr>
          <p:spPr>
            <a:xfrm>
              <a:off x="5570301" y="6030816"/>
              <a:ext cx="3040299"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Sonoma County Water Agency 2017</a:t>
              </a:r>
            </a:p>
          </p:txBody>
        </p:sp>
      </p:grpSp>
    </p:spTree>
    <p:extLst>
      <p:ext uri="{BB962C8B-B14F-4D97-AF65-F5344CB8AC3E}">
        <p14:creationId xmlns:p14="http://schemas.microsoft.com/office/powerpoint/2010/main" val="1350425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Project #2: </a:t>
            </a:r>
            <a:r>
              <a:rPr lang="en-US" dirty="0" err="1"/>
              <a:t>BayWAVE</a:t>
            </a:r>
            <a:endParaRPr lang="en-US" dirty="0"/>
          </a:p>
        </p:txBody>
      </p:sp>
      <p:sp>
        <p:nvSpPr>
          <p:cNvPr id="4" name="Slide Number Placeholder 3"/>
          <p:cNvSpPr>
            <a:spLocks noGrp="1"/>
          </p:cNvSpPr>
          <p:nvPr>
            <p:ph type="sldNum" sz="quarter" idx="10"/>
          </p:nvPr>
        </p:nvSpPr>
        <p:spPr/>
        <p:txBody>
          <a:bodyPr/>
          <a:lstStyle/>
          <a:p>
            <a:fld id="{522DB537-6AB2-41E0-AFB8-426DA786E38F}" type="slidenum">
              <a:rPr lang="en-US" smtClean="0"/>
              <a:pPr/>
              <a:t>17</a:t>
            </a:fld>
            <a:endParaRPr lang="en-US" dirty="0"/>
          </a:p>
        </p:txBody>
      </p:sp>
      <p:sp>
        <p:nvSpPr>
          <p:cNvPr id="7" name="Content Placeholder 5">
            <a:extLst>
              <a:ext uri="{FF2B5EF4-FFF2-40B4-BE49-F238E27FC236}">
                <a16:creationId xmlns:a16="http://schemas.microsoft.com/office/drawing/2014/main" id="{6887B58B-509C-4594-99BB-70290747609D}"/>
              </a:ext>
            </a:extLst>
          </p:cNvPr>
          <p:cNvSpPr txBox="1">
            <a:spLocks noGrp="1"/>
          </p:cNvSpPr>
          <p:nvPr>
            <p:ph idx="1"/>
          </p:nvPr>
        </p:nvSpPr>
        <p:spPr/>
        <p:txBody>
          <a:bodyPr>
            <a:no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accent1">
                    <a:lumMod val="50000"/>
                  </a:schemeClr>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accent1">
                    <a:lumMod val="50000"/>
                  </a:schemeClr>
                </a:solidFill>
                <a:latin typeface="Candara" panose="020E05020303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1">
                    <a:lumMod val="50000"/>
                  </a:schemeClr>
                </a:solidFill>
                <a:latin typeface="Candara" panose="020E05020303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1">
                    <a:lumMod val="50000"/>
                  </a:schemeClr>
                </a:solidFill>
                <a:latin typeface="Candara" panose="020E05020303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1">
                    <a:lumMod val="50000"/>
                  </a:schemeClr>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228600">
              <a:spcBef>
                <a:spcPts val="0"/>
              </a:spcBef>
            </a:pPr>
            <a:r>
              <a:rPr lang="en-US" sz="2200" dirty="0"/>
              <a:t>Focused vulnerability assessment of Marin County shoreline to sea level rise</a:t>
            </a:r>
          </a:p>
          <a:p>
            <a:pPr marL="457200" indent="-228600">
              <a:spcBef>
                <a:spcPts val="0"/>
              </a:spcBef>
            </a:pPr>
            <a:endParaRPr lang="en-US" sz="12500" dirty="0"/>
          </a:p>
          <a:p>
            <a:pPr marL="457200" indent="-228600">
              <a:spcBef>
                <a:spcPts val="0"/>
              </a:spcBef>
            </a:pPr>
            <a:r>
              <a:rPr lang="en-US" sz="2200" dirty="0"/>
              <a:t>Many critical infrastructure assets (e.g., roads, transit, medical facilities, etc.) are potentially vulnerable</a:t>
            </a:r>
          </a:p>
          <a:p>
            <a:pPr marL="457200" indent="-228600">
              <a:spcBef>
                <a:spcPts val="0"/>
              </a:spcBef>
            </a:pPr>
            <a:r>
              <a:rPr lang="en-US" sz="2200" dirty="0"/>
              <a:t>Next steps include coordination with communities to plan for adaptation</a:t>
            </a:r>
          </a:p>
        </p:txBody>
      </p:sp>
      <p:grpSp>
        <p:nvGrpSpPr>
          <p:cNvPr id="8" name="Group 7"/>
          <p:cNvGrpSpPr/>
          <p:nvPr/>
        </p:nvGrpSpPr>
        <p:grpSpPr>
          <a:xfrm>
            <a:off x="1996926" y="2639914"/>
            <a:ext cx="4884946" cy="1932086"/>
            <a:chOff x="1848996" y="2487514"/>
            <a:chExt cx="5502692" cy="2236886"/>
          </a:xfrm>
        </p:grpSpPr>
        <p:pic>
          <p:nvPicPr>
            <p:cNvPr id="9" name="Picture 8"/>
            <p:cNvPicPr>
              <a:picLocks noChangeAspect="1"/>
            </p:cNvPicPr>
            <p:nvPr/>
          </p:nvPicPr>
          <p:blipFill>
            <a:blip r:embed="rId3"/>
            <a:stretch>
              <a:fillRect/>
            </a:stretch>
          </p:blipFill>
          <p:spPr>
            <a:xfrm>
              <a:off x="1848996" y="2487514"/>
              <a:ext cx="5502692" cy="2031036"/>
            </a:xfrm>
            <a:prstGeom prst="rect">
              <a:avLst/>
            </a:prstGeom>
          </p:spPr>
        </p:pic>
        <p:sp>
          <p:nvSpPr>
            <p:cNvPr id="10" name="TextBox 9"/>
            <p:cNvSpPr txBox="1"/>
            <p:nvPr/>
          </p:nvSpPr>
          <p:spPr>
            <a:xfrm>
              <a:off x="1848996" y="4539734"/>
              <a:ext cx="4572000"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County of Marin 2019</a:t>
              </a:r>
            </a:p>
          </p:txBody>
        </p:sp>
      </p:grpSp>
    </p:spTree>
    <p:extLst>
      <p:ext uri="{BB962C8B-B14F-4D97-AF65-F5344CB8AC3E}">
        <p14:creationId xmlns:p14="http://schemas.microsoft.com/office/powerpoint/2010/main" val="292081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21AD782C-3945-441B-A064-3C82A0EF0C80}"/>
              </a:ext>
            </a:extLst>
          </p:cNvPr>
          <p:cNvSpPr>
            <a:spLocks noGrp="1"/>
          </p:cNvSpPr>
          <p:nvPr>
            <p:ph idx="1"/>
          </p:nvPr>
        </p:nvSpPr>
        <p:spPr>
          <a:xfrm>
            <a:off x="457200" y="1981200"/>
            <a:ext cx="8229600" cy="983776"/>
          </a:xfrm>
        </p:spPr>
        <p:txBody>
          <a:bodyPr>
            <a:normAutofit/>
          </a:bodyPr>
          <a:lstStyle/>
          <a:p>
            <a:pPr marL="457200"/>
            <a:r>
              <a:rPr lang="en-US" sz="2200" dirty="0"/>
              <a:t>Regional water recycling and management initiative covering 315 square miles in portions of Marin, Sonoma and Napa counties</a:t>
            </a:r>
          </a:p>
          <a:p>
            <a:pPr lvl="1">
              <a:spcBef>
                <a:spcPts val="600"/>
              </a:spcBef>
              <a:spcAft>
                <a:spcPts val="600"/>
              </a:spcAft>
              <a:buClr>
                <a:schemeClr val="accent1">
                  <a:lumMod val="60000"/>
                  <a:lumOff val="40000"/>
                </a:schemeClr>
              </a:buClr>
              <a:buFont typeface="Wingdings" panose="05000000000000000000" pitchFamily="2" charset="2"/>
              <a:buChar char="§"/>
            </a:pPr>
            <a:endParaRPr lang="en-US" sz="2200" dirty="0">
              <a:solidFill>
                <a:schemeClr val="tx2"/>
              </a:solidFill>
            </a:endParaRPr>
          </a:p>
        </p:txBody>
      </p:sp>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a:xfrm>
            <a:off x="457200" y="871251"/>
            <a:ext cx="8229600" cy="990600"/>
          </a:xfrm>
        </p:spPr>
        <p:txBody>
          <a:bodyPr/>
          <a:lstStyle/>
          <a:p>
            <a:r>
              <a:rPr lang="en-US" dirty="0"/>
              <a:t>Example Project #3:</a:t>
            </a:r>
            <a:br>
              <a:rPr lang="en-US" dirty="0"/>
            </a:br>
            <a:r>
              <a:rPr lang="en-US" dirty="0"/>
              <a:t>North Bay Water Reuse Program</a:t>
            </a:r>
          </a:p>
        </p:txBody>
      </p:sp>
      <p:sp>
        <p:nvSpPr>
          <p:cNvPr id="3" name="Slide Number Placeholder 2">
            <a:extLst>
              <a:ext uri="{FF2B5EF4-FFF2-40B4-BE49-F238E27FC236}">
                <a16:creationId xmlns:a16="http://schemas.microsoft.com/office/drawing/2014/main" id="{071E9E98-2E28-47CA-8C43-AB5FF1D9DB1A}"/>
              </a:ext>
            </a:extLst>
          </p:cNvPr>
          <p:cNvSpPr>
            <a:spLocks noGrp="1"/>
          </p:cNvSpPr>
          <p:nvPr>
            <p:ph type="sldNum" sz="quarter" idx="10"/>
          </p:nvPr>
        </p:nvSpPr>
        <p:spPr>
          <a:prstGeom prst="rect">
            <a:avLst/>
          </a:prstGeom>
        </p:spPr>
        <p:txBody>
          <a:bodyPr/>
          <a:lstStyle/>
          <a:p>
            <a:fld id="{522DB537-6AB2-41E0-AFB8-426DA786E38F}" type="slidenum">
              <a:rPr lang="en-US" smtClean="0"/>
              <a:pPr/>
              <a:t>18</a:t>
            </a:fld>
            <a:endParaRPr lang="en-US" dirty="0"/>
          </a:p>
        </p:txBody>
      </p:sp>
      <p:sp>
        <p:nvSpPr>
          <p:cNvPr id="6" name="Content Placeholder 5">
            <a:extLst>
              <a:ext uri="{FF2B5EF4-FFF2-40B4-BE49-F238E27FC236}">
                <a16:creationId xmlns:a16="http://schemas.microsoft.com/office/drawing/2014/main" id="{4184DC38-CFDF-4E90-8045-6706B4AF6195}"/>
              </a:ext>
            </a:extLst>
          </p:cNvPr>
          <p:cNvSpPr txBox="1">
            <a:spLocks/>
          </p:cNvSpPr>
          <p:nvPr/>
        </p:nvSpPr>
        <p:spPr>
          <a:xfrm>
            <a:off x="304800" y="1752600"/>
            <a:ext cx="8534400" cy="426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accent1">
                    <a:lumMod val="50000"/>
                  </a:schemeClr>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accent1">
                    <a:lumMod val="50000"/>
                  </a:schemeClr>
                </a:solidFill>
                <a:latin typeface="Candara" panose="020E05020303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1">
                    <a:lumMod val="50000"/>
                  </a:schemeClr>
                </a:solidFill>
                <a:latin typeface="Candara" panose="020E05020303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1">
                    <a:lumMod val="50000"/>
                  </a:schemeClr>
                </a:solidFill>
                <a:latin typeface="Candara" panose="020E05020303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1">
                    <a:lumMod val="50000"/>
                  </a:schemeClr>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600"/>
              </a:spcBef>
              <a:spcAft>
                <a:spcPts val="600"/>
              </a:spcAft>
              <a:buClr>
                <a:schemeClr val="tx2"/>
              </a:buClr>
              <a:buFont typeface="Wingdings" panose="05000000000000000000" pitchFamily="2" charset="2"/>
              <a:buChar char="§"/>
            </a:pPr>
            <a:endParaRPr lang="en-US" b="1" dirty="0"/>
          </a:p>
        </p:txBody>
      </p:sp>
      <p:grpSp>
        <p:nvGrpSpPr>
          <p:cNvPr id="12" name="Group 11"/>
          <p:cNvGrpSpPr/>
          <p:nvPr/>
        </p:nvGrpSpPr>
        <p:grpSpPr>
          <a:xfrm>
            <a:off x="4724400" y="2926813"/>
            <a:ext cx="3982444" cy="3124200"/>
            <a:chOff x="4994085" y="3048000"/>
            <a:chExt cx="3601444" cy="2891936"/>
          </a:xfrm>
        </p:grpSpPr>
        <p:pic>
          <p:nvPicPr>
            <p:cNvPr id="4" name="Picture 3"/>
            <p:cNvPicPr>
              <a:picLocks noChangeAspect="1"/>
            </p:cNvPicPr>
            <p:nvPr/>
          </p:nvPicPr>
          <p:blipFill>
            <a:blip r:embed="rId3"/>
            <a:stretch>
              <a:fillRect/>
            </a:stretch>
          </p:blipFill>
          <p:spPr>
            <a:xfrm>
              <a:off x="4994085" y="3048000"/>
              <a:ext cx="3601444" cy="2701084"/>
            </a:xfrm>
            <a:prstGeom prst="rect">
              <a:avLst/>
            </a:prstGeom>
          </p:spPr>
        </p:pic>
        <p:sp>
          <p:nvSpPr>
            <p:cNvPr id="5" name="TextBox 4"/>
            <p:cNvSpPr txBox="1"/>
            <p:nvPr/>
          </p:nvSpPr>
          <p:spPr>
            <a:xfrm>
              <a:off x="4994085" y="5755270"/>
              <a:ext cx="2377655"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NBWRA 2019</a:t>
              </a:r>
            </a:p>
          </p:txBody>
        </p:sp>
      </p:grpSp>
      <p:sp>
        <p:nvSpPr>
          <p:cNvPr id="7" name="TextBox 6"/>
          <p:cNvSpPr txBox="1"/>
          <p:nvPr/>
        </p:nvSpPr>
        <p:spPr>
          <a:xfrm>
            <a:off x="358047" y="2772575"/>
            <a:ext cx="4114800" cy="2683299"/>
          </a:xfrm>
          <a:prstGeom prst="rect">
            <a:avLst/>
          </a:prstGeom>
          <a:noFill/>
        </p:spPr>
        <p:txBody>
          <a:bodyPr wrap="square" rtlCol="0">
            <a:spAutoFit/>
          </a:bodyPr>
          <a:lstStyle/>
          <a:p>
            <a:pPr marL="457200" indent="-228600">
              <a:lnSpc>
                <a:spcPct val="105000"/>
              </a:lnSpc>
              <a:spcAft>
                <a:spcPts val="800"/>
              </a:spcAft>
              <a:buClr>
                <a:schemeClr val="accent1">
                  <a:lumMod val="60000"/>
                  <a:lumOff val="40000"/>
                </a:schemeClr>
              </a:buClr>
              <a:buFont typeface="Wingdings" panose="05000000000000000000" pitchFamily="2" charset="2"/>
              <a:buChar char="§"/>
            </a:pPr>
            <a:r>
              <a:rPr lang="en-US" sz="2200" dirty="0">
                <a:solidFill>
                  <a:schemeClr val="tx2"/>
                </a:solidFill>
                <a:latin typeface="Candara" panose="020E0502030303020204" pitchFamily="34" charset="0"/>
              </a:rPr>
              <a:t>Developed by North Bay Water Reuse Authority</a:t>
            </a:r>
          </a:p>
          <a:p>
            <a:pPr marL="457200" indent="-228600">
              <a:lnSpc>
                <a:spcPct val="105000"/>
              </a:lnSpc>
              <a:spcAft>
                <a:spcPts val="800"/>
              </a:spcAft>
              <a:buClr>
                <a:schemeClr val="accent1">
                  <a:lumMod val="60000"/>
                  <a:lumOff val="40000"/>
                </a:schemeClr>
              </a:buClr>
              <a:buFont typeface="Wingdings" panose="05000000000000000000" pitchFamily="2" charset="2"/>
              <a:buChar char="§"/>
            </a:pPr>
            <a:r>
              <a:rPr lang="en-US" sz="2200" dirty="0">
                <a:solidFill>
                  <a:schemeClr val="tx2"/>
                </a:solidFill>
                <a:latin typeface="Candara" panose="020E0502030303020204" pitchFamily="34" charset="0"/>
              </a:rPr>
              <a:t>Will offset potable demand and reuse treated wastewater, which has not historically been considered a resource of value</a:t>
            </a:r>
          </a:p>
        </p:txBody>
      </p:sp>
    </p:spTree>
    <p:extLst>
      <p:ext uri="{BB962C8B-B14F-4D97-AF65-F5344CB8AC3E}">
        <p14:creationId xmlns:p14="http://schemas.microsoft.com/office/powerpoint/2010/main" val="3693253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AF963EDE-CB74-443B-9262-1455E4C8F872}"/>
              </a:ext>
            </a:extLst>
          </p:cNvPr>
          <p:cNvSpPr>
            <a:spLocks noGrp="1"/>
          </p:cNvSpPr>
          <p:nvPr>
            <p:ph idx="1"/>
          </p:nvPr>
        </p:nvSpPr>
        <p:spPr/>
        <p:txBody>
          <a:bodyPr/>
          <a:lstStyle/>
          <a:p>
            <a:pPr lvl="1"/>
            <a:r>
              <a:rPr lang="en-US" sz="2200" dirty="0"/>
              <a:t>NBWA already serves to facilitate inter-agency, regional coordination on water resource management issues</a:t>
            </a:r>
          </a:p>
          <a:p>
            <a:pPr lvl="1"/>
            <a:r>
              <a:rPr lang="en-US" sz="2200" dirty="0"/>
              <a:t>Board meetings provide a forum for communication and ideas sharing across NBWA member agencies</a:t>
            </a:r>
          </a:p>
          <a:p>
            <a:pPr lvl="1"/>
            <a:endParaRPr lang="en-US" dirty="0"/>
          </a:p>
        </p:txBody>
      </p:sp>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a:t>NBWA’s Role in a One Water Approach</a:t>
            </a:r>
            <a:endParaRPr lang="en-US" dirty="0"/>
          </a:p>
        </p:txBody>
      </p:sp>
      <p:sp>
        <p:nvSpPr>
          <p:cNvPr id="3" name="Slide Number Placeholder 2">
            <a:extLst>
              <a:ext uri="{FF2B5EF4-FFF2-40B4-BE49-F238E27FC236}">
                <a16:creationId xmlns:a16="http://schemas.microsoft.com/office/drawing/2014/main" id="{2DA287A2-EC8A-483A-9D4B-3510E995F53A}"/>
              </a:ext>
            </a:extLst>
          </p:cNvPr>
          <p:cNvSpPr>
            <a:spLocks noGrp="1"/>
          </p:cNvSpPr>
          <p:nvPr>
            <p:ph type="sldNum" sz="quarter" idx="10"/>
          </p:nvPr>
        </p:nvSpPr>
        <p:spPr/>
        <p:txBody>
          <a:bodyPr/>
          <a:lstStyle/>
          <a:p>
            <a:fld id="{522DB537-6AB2-41E0-AFB8-426DA786E38F}" type="slidenum">
              <a:rPr lang="en-US" smtClean="0"/>
              <a:pPr/>
              <a:t>19</a:t>
            </a:fld>
            <a:endParaRPr lang="en-US" dirty="0"/>
          </a:p>
        </p:txBody>
      </p:sp>
      <p:pic>
        <p:nvPicPr>
          <p:cNvPr id="4" name="Picture 3"/>
          <p:cNvPicPr>
            <a:picLocks noChangeAspect="1"/>
          </p:cNvPicPr>
          <p:nvPr/>
        </p:nvPicPr>
        <p:blipFill>
          <a:blip r:embed="rId3"/>
          <a:stretch>
            <a:fillRect/>
          </a:stretch>
        </p:blipFill>
        <p:spPr>
          <a:xfrm>
            <a:off x="5257800" y="3429000"/>
            <a:ext cx="3139340" cy="2610937"/>
          </a:xfrm>
          <a:prstGeom prst="rect">
            <a:avLst/>
          </a:prstGeom>
        </p:spPr>
      </p:pic>
      <p:sp>
        <p:nvSpPr>
          <p:cNvPr id="6" name="TextBox 5"/>
          <p:cNvSpPr txBox="1"/>
          <p:nvPr/>
        </p:nvSpPr>
        <p:spPr>
          <a:xfrm>
            <a:off x="369064" y="3406966"/>
            <a:ext cx="4724400" cy="1144416"/>
          </a:xfrm>
          <a:prstGeom prst="rect">
            <a:avLst/>
          </a:prstGeom>
          <a:noFill/>
        </p:spPr>
        <p:txBody>
          <a:bodyPr wrap="square" rtlCol="0">
            <a:spAutoFit/>
          </a:bodyPr>
          <a:lstStyle/>
          <a:p>
            <a:pPr lvl="1" indent="-231775">
              <a:lnSpc>
                <a:spcPct val="105000"/>
              </a:lnSpc>
              <a:spcAft>
                <a:spcPts val="800"/>
              </a:spcAft>
              <a:buClr>
                <a:schemeClr val="accent1">
                  <a:lumMod val="60000"/>
                  <a:lumOff val="40000"/>
                </a:schemeClr>
              </a:buClr>
              <a:buFont typeface="Wingdings" panose="05000000000000000000" pitchFamily="2" charset="2"/>
              <a:buChar char="§"/>
            </a:pPr>
            <a:r>
              <a:rPr lang="en-US" sz="2200" dirty="0">
                <a:solidFill>
                  <a:schemeClr val="tx2"/>
                </a:solidFill>
                <a:latin typeface="Candara" panose="020E0502030303020204" pitchFamily="34" charset="0"/>
              </a:rPr>
              <a:t>A watershed perspective lends itself to considering multiple benefits, integrated planning</a:t>
            </a:r>
          </a:p>
        </p:txBody>
      </p:sp>
      <p:sp>
        <p:nvSpPr>
          <p:cNvPr id="7" name="TextBox 6"/>
          <p:cNvSpPr txBox="1"/>
          <p:nvPr/>
        </p:nvSpPr>
        <p:spPr>
          <a:xfrm>
            <a:off x="5257800" y="6064143"/>
            <a:ext cx="2629189"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NBWA 2016</a:t>
            </a:r>
          </a:p>
        </p:txBody>
      </p:sp>
      <p:sp>
        <p:nvSpPr>
          <p:cNvPr id="8" name="TextBox 7">
            <a:extLst>
              <a:ext uri="{FF2B5EF4-FFF2-40B4-BE49-F238E27FC236}">
                <a16:creationId xmlns:a16="http://schemas.microsoft.com/office/drawing/2014/main" id="{967BF9B9-0EA4-44CB-9E2D-9023405F67CA}"/>
              </a:ext>
            </a:extLst>
          </p:cNvPr>
          <p:cNvSpPr txBox="1"/>
          <p:nvPr/>
        </p:nvSpPr>
        <p:spPr>
          <a:xfrm>
            <a:off x="360597" y="4619008"/>
            <a:ext cx="4724400" cy="433452"/>
          </a:xfrm>
          <a:prstGeom prst="rect">
            <a:avLst/>
          </a:prstGeom>
          <a:noFill/>
        </p:spPr>
        <p:txBody>
          <a:bodyPr wrap="square" rtlCol="0">
            <a:spAutoFit/>
          </a:bodyPr>
          <a:lstStyle/>
          <a:p>
            <a:pPr lvl="1" indent="-231775">
              <a:lnSpc>
                <a:spcPct val="105000"/>
              </a:lnSpc>
              <a:spcAft>
                <a:spcPts val="800"/>
              </a:spcAft>
              <a:buClr>
                <a:schemeClr val="accent1">
                  <a:lumMod val="60000"/>
                  <a:lumOff val="40000"/>
                </a:schemeClr>
              </a:buClr>
              <a:buFont typeface="Wingdings" panose="05000000000000000000" pitchFamily="2" charset="2"/>
              <a:buChar char="§"/>
            </a:pPr>
            <a:r>
              <a:rPr lang="en-US" sz="2200" dirty="0">
                <a:solidFill>
                  <a:schemeClr val="tx2"/>
                </a:solidFill>
                <a:latin typeface="Candara" panose="020E0502030303020204" pitchFamily="34" charset="0"/>
              </a:rPr>
              <a:t>Additional roles for NBWA</a:t>
            </a:r>
          </a:p>
        </p:txBody>
      </p:sp>
    </p:spTree>
    <p:extLst>
      <p:ext uri="{BB962C8B-B14F-4D97-AF65-F5344CB8AC3E}">
        <p14:creationId xmlns:p14="http://schemas.microsoft.com/office/powerpoint/2010/main" val="4042936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5FA10E92-04EE-4D0D-871E-36281A5E653E}"/>
              </a:ext>
            </a:extLst>
          </p:cNvPr>
          <p:cNvSpPr>
            <a:spLocks noGrp="1"/>
          </p:cNvSpPr>
          <p:nvPr>
            <p:ph idx="1"/>
          </p:nvPr>
        </p:nvSpPr>
        <p:spPr/>
        <p:txBody>
          <a:bodyPr>
            <a:normAutofit/>
          </a:bodyPr>
          <a:lstStyle/>
          <a:p>
            <a:pPr marL="457200"/>
            <a:r>
              <a:rPr lang="en-US" sz="2200" dirty="0"/>
              <a:t>Provide background on the One Water concept</a:t>
            </a:r>
          </a:p>
          <a:p>
            <a:pPr marL="457200"/>
            <a:r>
              <a:rPr lang="en-US" sz="2200" dirty="0"/>
              <a:t>Review water resource management issues in the North Bay Area appropriate for One Water</a:t>
            </a:r>
          </a:p>
          <a:p>
            <a:pPr marL="457200"/>
            <a:r>
              <a:rPr lang="en-US" sz="2200" dirty="0"/>
              <a:t>Present example North Bay projects that demonstrate One Water principles</a:t>
            </a:r>
          </a:p>
          <a:p>
            <a:pPr marL="457200"/>
            <a:r>
              <a:rPr lang="en-US" sz="2200" dirty="0"/>
              <a:t>Provide recommendations on how NBWA could serve to facilitate a One Water approach in the North Bay</a:t>
            </a:r>
          </a:p>
        </p:txBody>
      </p:sp>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a:t>Presentation Purpose</a:t>
            </a:r>
            <a:endParaRPr lang="en-US" dirty="0"/>
          </a:p>
        </p:txBody>
      </p:sp>
      <p:sp>
        <p:nvSpPr>
          <p:cNvPr id="3" name="Slide Number Placeholder 2">
            <a:extLst>
              <a:ext uri="{FF2B5EF4-FFF2-40B4-BE49-F238E27FC236}">
                <a16:creationId xmlns:a16="http://schemas.microsoft.com/office/drawing/2014/main" id="{1A6F0B99-201F-40B9-A58D-774BF868F92A}"/>
              </a:ext>
            </a:extLst>
          </p:cNvPr>
          <p:cNvSpPr>
            <a:spLocks noGrp="1"/>
          </p:cNvSpPr>
          <p:nvPr>
            <p:ph type="sldNum" sz="quarter" idx="10"/>
          </p:nvPr>
        </p:nvSpPr>
        <p:spPr/>
        <p:txBody>
          <a:bodyPr/>
          <a:lstStyle/>
          <a:p>
            <a:fld id="{522DB537-6AB2-41E0-AFB8-426DA786E38F}" type="slidenum">
              <a:rPr lang="en-US" smtClean="0"/>
              <a:pPr/>
              <a:t>2</a:t>
            </a:fld>
            <a:endParaRPr lang="en-US" dirty="0"/>
          </a:p>
        </p:txBody>
      </p:sp>
    </p:spTree>
    <p:extLst>
      <p:ext uri="{BB962C8B-B14F-4D97-AF65-F5344CB8AC3E}">
        <p14:creationId xmlns:p14="http://schemas.microsoft.com/office/powerpoint/2010/main" val="3710230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dirty="0"/>
              <a:t>NBWA Member Agencies Service Areas</a:t>
            </a:r>
          </a:p>
        </p:txBody>
      </p:sp>
      <p:sp>
        <p:nvSpPr>
          <p:cNvPr id="3" name="Slide Number Placeholder 2">
            <a:extLst>
              <a:ext uri="{FF2B5EF4-FFF2-40B4-BE49-F238E27FC236}">
                <a16:creationId xmlns:a16="http://schemas.microsoft.com/office/drawing/2014/main" id="{ECEE4C09-EE03-4D55-B50A-E66AD2FAC1F6}"/>
              </a:ext>
            </a:extLst>
          </p:cNvPr>
          <p:cNvSpPr>
            <a:spLocks noGrp="1"/>
          </p:cNvSpPr>
          <p:nvPr>
            <p:ph type="sldNum" sz="quarter" idx="10"/>
          </p:nvPr>
        </p:nvSpPr>
        <p:spPr>
          <a:prstGeom prst="rect">
            <a:avLst/>
          </a:prstGeom>
        </p:spPr>
        <p:txBody>
          <a:bodyPr/>
          <a:lstStyle/>
          <a:p>
            <a:fld id="{522DB537-6AB2-41E0-AFB8-426DA786E38F}" type="slidenum">
              <a:rPr lang="en-US" smtClean="0"/>
              <a:pPr/>
              <a:t>20</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754194733"/>
              </p:ext>
            </p:extLst>
          </p:nvPr>
        </p:nvGraphicFramePr>
        <p:xfrm>
          <a:off x="1334563" y="1676400"/>
          <a:ext cx="6437837" cy="4472859"/>
        </p:xfrm>
        <a:graphic>
          <a:graphicData uri="http://schemas.openxmlformats.org/drawingml/2006/table">
            <a:tbl>
              <a:tblPr firstRow="1" firstCol="1" bandRow="1">
                <a:tableStyleId>{5C22544A-7EE6-4342-B048-85BDC9FD1C3A}</a:tableStyleId>
              </a:tblPr>
              <a:tblGrid>
                <a:gridCol w="3145997">
                  <a:extLst>
                    <a:ext uri="{9D8B030D-6E8A-4147-A177-3AD203B41FA5}">
                      <a16:colId xmlns:a16="http://schemas.microsoft.com/office/drawing/2014/main" val="20000"/>
                    </a:ext>
                  </a:extLst>
                </a:gridCol>
                <a:gridCol w="548640">
                  <a:extLst>
                    <a:ext uri="{9D8B030D-6E8A-4147-A177-3AD203B41FA5}">
                      <a16:colId xmlns:a16="http://schemas.microsoft.com/office/drawing/2014/main" val="20001"/>
                    </a:ext>
                  </a:extLst>
                </a:gridCol>
                <a:gridCol w="548640">
                  <a:extLst>
                    <a:ext uri="{9D8B030D-6E8A-4147-A177-3AD203B41FA5}">
                      <a16:colId xmlns:a16="http://schemas.microsoft.com/office/drawing/2014/main" val="20002"/>
                    </a:ext>
                  </a:extLst>
                </a:gridCol>
                <a:gridCol w="548640">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548640">
                  <a:extLst>
                    <a:ext uri="{9D8B030D-6E8A-4147-A177-3AD203B41FA5}">
                      <a16:colId xmlns:a16="http://schemas.microsoft.com/office/drawing/2014/main" val="20005"/>
                    </a:ext>
                  </a:extLst>
                </a:gridCol>
                <a:gridCol w="548640">
                  <a:extLst>
                    <a:ext uri="{9D8B030D-6E8A-4147-A177-3AD203B41FA5}">
                      <a16:colId xmlns:a16="http://schemas.microsoft.com/office/drawing/2014/main" val="20006"/>
                    </a:ext>
                  </a:extLst>
                </a:gridCol>
              </a:tblGrid>
              <a:tr h="914425">
                <a:tc>
                  <a:txBody>
                    <a:bodyPr/>
                    <a:lstStyle/>
                    <a:p>
                      <a:pPr marL="0" marR="0">
                        <a:spcBef>
                          <a:spcPts val="0"/>
                        </a:spcBef>
                        <a:spcAft>
                          <a:spcPts val="600"/>
                        </a:spcAft>
                      </a:pPr>
                      <a:r>
                        <a:rPr lang="en-US" sz="1000" dirty="0">
                          <a:effectLst/>
                        </a:rPr>
                        <a:t>Agency</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64008" anchor="b"/>
                </a:tc>
                <a:tc>
                  <a:txBody>
                    <a:bodyPr/>
                    <a:lstStyle/>
                    <a:p>
                      <a:pPr marL="71755" marR="71755">
                        <a:spcBef>
                          <a:spcPts val="0"/>
                        </a:spcBef>
                        <a:spcAft>
                          <a:spcPts val="0"/>
                        </a:spcAft>
                      </a:pPr>
                      <a:r>
                        <a:rPr lang="en-US" sz="1000" dirty="0">
                          <a:effectLst/>
                        </a:rPr>
                        <a:t>Water Supply</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0" marR="65379" marT="0" marB="0" vert="vert270" anchor="ctr"/>
                </a:tc>
                <a:tc>
                  <a:txBody>
                    <a:bodyPr/>
                    <a:lstStyle/>
                    <a:p>
                      <a:pPr marL="71755" marR="71755">
                        <a:spcBef>
                          <a:spcPts val="0"/>
                        </a:spcBef>
                        <a:spcAft>
                          <a:spcPts val="0"/>
                        </a:spcAft>
                      </a:pPr>
                      <a:r>
                        <a:rPr lang="en-US" sz="1000" dirty="0">
                          <a:effectLst/>
                        </a:rPr>
                        <a:t>Flood Protection</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0" marR="65379" marT="0" marB="0" vert="vert270" anchor="ctr"/>
                </a:tc>
                <a:tc>
                  <a:txBody>
                    <a:bodyPr/>
                    <a:lstStyle/>
                    <a:p>
                      <a:pPr marL="71755" marR="71755">
                        <a:spcBef>
                          <a:spcPts val="0"/>
                        </a:spcBef>
                        <a:spcAft>
                          <a:spcPts val="0"/>
                        </a:spcAft>
                      </a:pPr>
                      <a:r>
                        <a:rPr lang="en-US" sz="1000" dirty="0">
                          <a:effectLst/>
                        </a:rPr>
                        <a:t>WW Collection / Treatment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0" marR="65379" marT="0" marB="0" vert="vert270" anchor="ctr"/>
                </a:tc>
                <a:tc>
                  <a:txBody>
                    <a:bodyPr/>
                    <a:lstStyle/>
                    <a:p>
                      <a:pPr marL="71755" marR="71755">
                        <a:spcBef>
                          <a:spcPts val="0"/>
                        </a:spcBef>
                        <a:spcAft>
                          <a:spcPts val="0"/>
                        </a:spcAft>
                      </a:pPr>
                      <a:r>
                        <a:rPr lang="en-US" sz="1000" dirty="0">
                          <a:effectLst/>
                        </a:rPr>
                        <a:t>Stormwater Management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0" marR="65379" marT="0" marB="0" vert="vert270" anchor="ctr"/>
                </a:tc>
                <a:tc>
                  <a:txBody>
                    <a:bodyPr/>
                    <a:lstStyle/>
                    <a:p>
                      <a:pPr marL="71755" marR="71755">
                        <a:spcBef>
                          <a:spcPts val="0"/>
                        </a:spcBef>
                        <a:spcAft>
                          <a:spcPts val="0"/>
                        </a:spcAft>
                      </a:pPr>
                      <a:r>
                        <a:rPr lang="en-US" sz="1000" dirty="0">
                          <a:effectLst/>
                        </a:rPr>
                        <a:t>Recycled Water</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0" marR="65379" marT="0" marB="0" vert="vert270" anchor="ctr"/>
                </a:tc>
                <a:tc>
                  <a:txBody>
                    <a:bodyPr/>
                    <a:lstStyle/>
                    <a:p>
                      <a:pPr marL="71755" marR="71755">
                        <a:spcBef>
                          <a:spcPts val="0"/>
                        </a:spcBef>
                        <a:spcAft>
                          <a:spcPts val="0"/>
                        </a:spcAft>
                      </a:pPr>
                      <a:r>
                        <a:rPr lang="en-US" sz="1000" dirty="0">
                          <a:effectLst/>
                        </a:rPr>
                        <a:t>Habitat Restoration</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0" marR="65379" marT="0" marB="0" vert="vert270" anchor="ctr"/>
                </a:tc>
                <a:extLst>
                  <a:ext uri="{0D108BD9-81ED-4DB2-BD59-A6C34878D82A}">
                    <a16:rowId xmlns:a16="http://schemas.microsoft.com/office/drawing/2014/main" val="10000"/>
                  </a:ext>
                </a:extLst>
              </a:tr>
              <a:tr h="161747">
                <a:tc>
                  <a:txBody>
                    <a:bodyPr/>
                    <a:lstStyle/>
                    <a:p>
                      <a:pPr marL="0" marR="0">
                        <a:spcBef>
                          <a:spcPts val="0"/>
                        </a:spcBef>
                        <a:spcAft>
                          <a:spcPts val="0"/>
                        </a:spcAft>
                      </a:pPr>
                      <a:r>
                        <a:rPr lang="en-US" sz="1000" b="0" dirty="0">
                          <a:effectLst/>
                        </a:rPr>
                        <a:t>Bel Marin Keys Community Services District</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01"/>
                  </a:ext>
                </a:extLst>
              </a:tr>
              <a:tr h="161747">
                <a:tc>
                  <a:txBody>
                    <a:bodyPr/>
                    <a:lstStyle/>
                    <a:p>
                      <a:pPr marL="0" marR="0">
                        <a:spcBef>
                          <a:spcPts val="0"/>
                        </a:spcBef>
                        <a:spcAft>
                          <a:spcPts val="0"/>
                        </a:spcAft>
                      </a:pPr>
                      <a:r>
                        <a:rPr lang="en-US" sz="1000" b="0" dirty="0">
                          <a:effectLst/>
                        </a:rPr>
                        <a:t>Central Marin Sanitation Agency</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02"/>
                  </a:ext>
                </a:extLst>
              </a:tr>
              <a:tr h="161747">
                <a:tc>
                  <a:txBody>
                    <a:bodyPr/>
                    <a:lstStyle/>
                    <a:p>
                      <a:pPr marL="0" marR="0">
                        <a:spcBef>
                          <a:spcPts val="0"/>
                        </a:spcBef>
                        <a:spcAft>
                          <a:spcPts val="0"/>
                        </a:spcAft>
                      </a:pPr>
                      <a:r>
                        <a:rPr lang="en-US" sz="1000" b="0" dirty="0">
                          <a:effectLst/>
                        </a:rPr>
                        <a:t>City of American Canyon</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03"/>
                  </a:ext>
                </a:extLst>
              </a:tr>
              <a:tr h="161747">
                <a:tc>
                  <a:txBody>
                    <a:bodyPr/>
                    <a:lstStyle/>
                    <a:p>
                      <a:pPr marL="0" marR="0">
                        <a:spcBef>
                          <a:spcPts val="0"/>
                        </a:spcBef>
                        <a:spcAft>
                          <a:spcPts val="0"/>
                        </a:spcAft>
                      </a:pPr>
                      <a:r>
                        <a:rPr lang="en-US" sz="1000" b="0" dirty="0">
                          <a:effectLst/>
                        </a:rPr>
                        <a:t>City of Novato</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04"/>
                  </a:ext>
                </a:extLst>
              </a:tr>
              <a:tr h="161747">
                <a:tc>
                  <a:txBody>
                    <a:bodyPr/>
                    <a:lstStyle/>
                    <a:p>
                      <a:pPr marL="0" marR="0">
                        <a:spcBef>
                          <a:spcPts val="0"/>
                        </a:spcBef>
                        <a:spcAft>
                          <a:spcPts val="0"/>
                        </a:spcAft>
                      </a:pPr>
                      <a:r>
                        <a:rPr lang="en-US" sz="1000" b="0" dirty="0">
                          <a:effectLst/>
                        </a:rPr>
                        <a:t>City of Petaluma</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05"/>
                  </a:ext>
                </a:extLst>
              </a:tr>
              <a:tr h="161747">
                <a:tc>
                  <a:txBody>
                    <a:bodyPr/>
                    <a:lstStyle/>
                    <a:p>
                      <a:pPr marL="0" marR="0">
                        <a:spcBef>
                          <a:spcPts val="0"/>
                        </a:spcBef>
                        <a:spcAft>
                          <a:spcPts val="0"/>
                        </a:spcAft>
                      </a:pPr>
                      <a:r>
                        <a:rPr lang="en-US" sz="1000" b="0" dirty="0">
                          <a:effectLst/>
                        </a:rPr>
                        <a:t>City of San Rafael</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06"/>
                  </a:ext>
                </a:extLst>
              </a:tr>
              <a:tr h="161747">
                <a:tc>
                  <a:txBody>
                    <a:bodyPr/>
                    <a:lstStyle/>
                    <a:p>
                      <a:pPr marL="0" marR="0">
                        <a:spcBef>
                          <a:spcPts val="0"/>
                        </a:spcBef>
                        <a:spcAft>
                          <a:spcPts val="0"/>
                        </a:spcAft>
                      </a:pPr>
                      <a:r>
                        <a:rPr lang="en-US" sz="1000" b="0" dirty="0">
                          <a:effectLst/>
                        </a:rPr>
                        <a:t>City of Sonoma</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07"/>
                  </a:ext>
                </a:extLst>
              </a:tr>
              <a:tr h="161747">
                <a:tc>
                  <a:txBody>
                    <a:bodyPr/>
                    <a:lstStyle/>
                    <a:p>
                      <a:pPr marL="0" marR="0">
                        <a:spcBef>
                          <a:spcPts val="0"/>
                        </a:spcBef>
                        <a:spcAft>
                          <a:spcPts val="0"/>
                        </a:spcAft>
                      </a:pPr>
                      <a:r>
                        <a:rPr lang="en-US" sz="1000" b="0" dirty="0">
                          <a:effectLst/>
                        </a:rPr>
                        <a:t>County of Marin</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08"/>
                  </a:ext>
                </a:extLst>
              </a:tr>
              <a:tr h="161747">
                <a:tc>
                  <a:txBody>
                    <a:bodyPr/>
                    <a:lstStyle/>
                    <a:p>
                      <a:pPr marL="0" marR="0">
                        <a:spcBef>
                          <a:spcPts val="0"/>
                        </a:spcBef>
                        <a:spcAft>
                          <a:spcPts val="0"/>
                        </a:spcAft>
                      </a:pPr>
                      <a:r>
                        <a:rPr lang="en-US" sz="1000" b="0" dirty="0">
                          <a:effectLst/>
                        </a:rPr>
                        <a:t>County of Sonoma</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09"/>
                  </a:ext>
                </a:extLst>
              </a:tr>
              <a:tr h="161747">
                <a:tc>
                  <a:txBody>
                    <a:bodyPr/>
                    <a:lstStyle/>
                    <a:p>
                      <a:pPr marL="0" marR="0">
                        <a:spcBef>
                          <a:spcPts val="0"/>
                        </a:spcBef>
                        <a:spcAft>
                          <a:spcPts val="0"/>
                        </a:spcAft>
                      </a:pPr>
                      <a:r>
                        <a:rPr lang="en-US" sz="1000" b="0" dirty="0">
                          <a:effectLst/>
                        </a:rPr>
                        <a:t>Las Gallinas Valley Sanitation District</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0"/>
                  </a:ext>
                </a:extLst>
              </a:tr>
              <a:tr h="161747">
                <a:tc>
                  <a:txBody>
                    <a:bodyPr/>
                    <a:lstStyle/>
                    <a:p>
                      <a:pPr marL="0" marR="0">
                        <a:spcBef>
                          <a:spcPts val="0"/>
                        </a:spcBef>
                        <a:spcAft>
                          <a:spcPts val="0"/>
                        </a:spcAft>
                      </a:pPr>
                      <a:r>
                        <a:rPr lang="en-US" sz="1000" b="0" dirty="0">
                          <a:effectLst/>
                        </a:rPr>
                        <a:t>Marin County Stormwater Pollution Prevention Program</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1"/>
                  </a:ext>
                </a:extLst>
              </a:tr>
              <a:tr h="161747">
                <a:tc>
                  <a:txBody>
                    <a:bodyPr/>
                    <a:lstStyle/>
                    <a:p>
                      <a:pPr marL="0" marR="0">
                        <a:spcBef>
                          <a:spcPts val="0"/>
                        </a:spcBef>
                        <a:spcAft>
                          <a:spcPts val="0"/>
                        </a:spcAft>
                      </a:pPr>
                      <a:r>
                        <a:rPr lang="en-US" sz="1000" b="0" dirty="0">
                          <a:effectLst/>
                        </a:rPr>
                        <a:t>Marin Municipal Water District</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2"/>
                  </a:ext>
                </a:extLst>
              </a:tr>
              <a:tr h="161747">
                <a:tc>
                  <a:txBody>
                    <a:bodyPr/>
                    <a:lstStyle/>
                    <a:p>
                      <a:pPr marL="0" marR="0">
                        <a:spcBef>
                          <a:spcPts val="0"/>
                        </a:spcBef>
                        <a:spcAft>
                          <a:spcPts val="0"/>
                        </a:spcAft>
                      </a:pPr>
                      <a:r>
                        <a:rPr lang="en-US" sz="1000" b="0" dirty="0">
                          <a:effectLst/>
                        </a:rPr>
                        <a:t>Napa Sanitation District</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3"/>
                  </a:ext>
                </a:extLst>
              </a:tr>
              <a:tr h="161747">
                <a:tc>
                  <a:txBody>
                    <a:bodyPr/>
                    <a:lstStyle/>
                    <a:p>
                      <a:pPr marL="0" marR="0">
                        <a:spcBef>
                          <a:spcPts val="0"/>
                        </a:spcBef>
                        <a:spcAft>
                          <a:spcPts val="0"/>
                        </a:spcAft>
                      </a:pPr>
                      <a:r>
                        <a:rPr lang="en-US" sz="1000" b="0">
                          <a:effectLst/>
                        </a:rPr>
                        <a:t>North Marin Water District</a:t>
                      </a:r>
                      <a:endParaRPr lang="en-US" sz="1000" b="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4"/>
                  </a:ext>
                </a:extLst>
              </a:tr>
              <a:tr h="161747">
                <a:tc>
                  <a:txBody>
                    <a:bodyPr/>
                    <a:lstStyle/>
                    <a:p>
                      <a:pPr marL="0" marR="0">
                        <a:spcBef>
                          <a:spcPts val="0"/>
                        </a:spcBef>
                        <a:spcAft>
                          <a:spcPts val="0"/>
                        </a:spcAft>
                      </a:pPr>
                      <a:r>
                        <a:rPr lang="en-US" sz="1000" b="0" dirty="0">
                          <a:effectLst/>
                        </a:rPr>
                        <a:t>Novato Sanitary District</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5"/>
                  </a:ext>
                </a:extLst>
              </a:tr>
              <a:tr h="161747">
                <a:tc>
                  <a:txBody>
                    <a:bodyPr/>
                    <a:lstStyle/>
                    <a:p>
                      <a:pPr marL="0" marR="0">
                        <a:spcBef>
                          <a:spcPts val="0"/>
                        </a:spcBef>
                        <a:spcAft>
                          <a:spcPts val="0"/>
                        </a:spcAft>
                      </a:pPr>
                      <a:r>
                        <a:rPr lang="en-US" sz="1000" b="0" dirty="0">
                          <a:effectLst/>
                        </a:rPr>
                        <a:t>Ross Valley Sanitary District</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6"/>
                  </a:ext>
                </a:extLst>
              </a:tr>
              <a:tr h="161747">
                <a:tc>
                  <a:txBody>
                    <a:bodyPr/>
                    <a:lstStyle/>
                    <a:p>
                      <a:pPr marL="0" marR="0">
                        <a:spcBef>
                          <a:spcPts val="0"/>
                        </a:spcBef>
                        <a:spcAft>
                          <a:spcPts val="0"/>
                        </a:spcAft>
                      </a:pPr>
                      <a:r>
                        <a:rPr lang="en-US" sz="1000" b="0" dirty="0">
                          <a:effectLst/>
                        </a:rPr>
                        <a:t>Sonoma Water </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7"/>
                  </a:ext>
                </a:extLst>
              </a:tr>
              <a:tr h="161747">
                <a:tc>
                  <a:txBody>
                    <a:bodyPr/>
                    <a:lstStyle/>
                    <a:p>
                      <a:pPr marL="0" marR="0">
                        <a:spcBef>
                          <a:spcPts val="0"/>
                        </a:spcBef>
                        <a:spcAft>
                          <a:spcPts val="0"/>
                        </a:spcAft>
                      </a:pPr>
                      <a:r>
                        <a:rPr lang="en-US" sz="1000" b="0" dirty="0">
                          <a:effectLst/>
                        </a:rPr>
                        <a:t>Sonoma Valley County Sanitation District</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8"/>
                  </a:ext>
                </a:extLst>
              </a:tr>
              <a:tr h="161747">
                <a:tc>
                  <a:txBody>
                    <a:bodyPr/>
                    <a:lstStyle/>
                    <a:p>
                      <a:pPr marL="0" marR="0">
                        <a:spcBef>
                          <a:spcPts val="0"/>
                        </a:spcBef>
                        <a:spcAft>
                          <a:spcPts val="0"/>
                        </a:spcAft>
                      </a:pPr>
                      <a:r>
                        <a:rPr lang="en-US" sz="1000" b="0" dirty="0">
                          <a:effectLst/>
                        </a:rPr>
                        <a:t>City of Mill Valley</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19"/>
                  </a:ext>
                </a:extLst>
              </a:tr>
              <a:tr h="161747">
                <a:tc>
                  <a:txBody>
                    <a:bodyPr/>
                    <a:lstStyle/>
                    <a:p>
                      <a:pPr marL="0" marR="0">
                        <a:spcBef>
                          <a:spcPts val="0"/>
                        </a:spcBef>
                        <a:spcAft>
                          <a:spcPts val="0"/>
                        </a:spcAft>
                      </a:pPr>
                      <a:r>
                        <a:rPr lang="en-US" sz="1000" b="0" dirty="0">
                          <a:effectLst/>
                        </a:rPr>
                        <a:t>Sewerage Agency of Southern Marin</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20"/>
                  </a:ext>
                </a:extLst>
              </a:tr>
              <a:tr h="161747">
                <a:tc>
                  <a:txBody>
                    <a:bodyPr/>
                    <a:lstStyle/>
                    <a:p>
                      <a:pPr marL="0" marR="0">
                        <a:spcBef>
                          <a:spcPts val="0"/>
                        </a:spcBef>
                        <a:spcAft>
                          <a:spcPts val="0"/>
                        </a:spcAft>
                      </a:pPr>
                      <a:r>
                        <a:rPr lang="en-US" sz="1000" b="0" dirty="0">
                          <a:effectLst/>
                        </a:rPr>
                        <a:t>The Bay Institute</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21"/>
                  </a:ext>
                </a:extLst>
              </a:tr>
              <a:tr h="161747">
                <a:tc>
                  <a:txBody>
                    <a:bodyPr/>
                    <a:lstStyle/>
                    <a:p>
                      <a:pPr marL="0" marR="0">
                        <a:spcBef>
                          <a:spcPts val="0"/>
                        </a:spcBef>
                        <a:spcAft>
                          <a:spcPts val="0"/>
                        </a:spcAft>
                      </a:pPr>
                      <a:r>
                        <a:rPr lang="en-US" sz="1000" b="0" dirty="0">
                          <a:effectLst/>
                        </a:rPr>
                        <a:t>Tomales Bay Watershed Council</a:t>
                      </a:r>
                      <a:endParaRPr lang="en-US" sz="1000" b="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a:effectLst/>
                        </a:rPr>
                        <a:t> </a:t>
                      </a:r>
                      <a:endParaRPr lang="en-US" sz="100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tc>
                  <a:txBody>
                    <a:bodyPr/>
                    <a:lstStyle/>
                    <a:p>
                      <a:pPr marL="0" marR="0" algn="ctr">
                        <a:spcBef>
                          <a:spcPts val="0"/>
                        </a:spcBef>
                        <a:spcAft>
                          <a:spcPts val="0"/>
                        </a:spcAft>
                      </a:pPr>
                      <a:r>
                        <a:rPr lang="en-US" sz="1000" dirty="0">
                          <a:effectLst/>
                        </a:rPr>
                        <a:t> </a:t>
                      </a:r>
                      <a:endParaRPr lang="en-US" sz="10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5379" marR="65379" marT="0" marB="0"/>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54605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lvl="1"/>
            <a:r>
              <a:rPr lang="en-US" sz="2200" dirty="0"/>
              <a:t>A formalized One Water approach (Plan) is lacking for the region</a:t>
            </a:r>
          </a:p>
          <a:p>
            <a:pPr lvl="1"/>
            <a:r>
              <a:rPr lang="en-US" sz="2200" dirty="0"/>
              <a:t>NBWA potentially leads developing a One Water Plan</a:t>
            </a:r>
          </a:p>
          <a:p>
            <a:pPr lvl="1"/>
            <a:r>
              <a:rPr lang="en-US" sz="2200" dirty="0"/>
              <a:t>NBWA Joint Technical Committee can use their remaining 2019 meetings and discussions to scope out One Water needs and opportunities of NBWA members and local partners</a:t>
            </a:r>
          </a:p>
          <a:p>
            <a:pPr lvl="1"/>
            <a:r>
              <a:rPr lang="en-US" sz="2200" dirty="0"/>
              <a:t>Other…</a:t>
            </a:r>
          </a:p>
        </p:txBody>
      </p:sp>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a:t>Next Steps</a:t>
            </a:r>
            <a:endParaRPr lang="en-US" dirty="0"/>
          </a:p>
        </p:txBody>
      </p:sp>
      <p:sp>
        <p:nvSpPr>
          <p:cNvPr id="3" name="Slide Number Placeholder 2">
            <a:extLst>
              <a:ext uri="{FF2B5EF4-FFF2-40B4-BE49-F238E27FC236}">
                <a16:creationId xmlns:a16="http://schemas.microsoft.com/office/drawing/2014/main" id="{BD267E1A-1E3C-4422-9B4E-CF5316E84CAA}"/>
              </a:ext>
            </a:extLst>
          </p:cNvPr>
          <p:cNvSpPr>
            <a:spLocks noGrp="1"/>
          </p:cNvSpPr>
          <p:nvPr>
            <p:ph type="sldNum" sz="quarter" idx="10"/>
          </p:nvPr>
        </p:nvSpPr>
        <p:spPr/>
        <p:txBody>
          <a:bodyPr/>
          <a:lstStyle/>
          <a:p>
            <a:fld id="{522DB537-6AB2-41E0-AFB8-426DA786E38F}" type="slidenum">
              <a:rPr lang="en-US" smtClean="0"/>
              <a:pPr/>
              <a:t>21</a:t>
            </a:fld>
            <a:endParaRPr lang="en-US" dirty="0"/>
          </a:p>
        </p:txBody>
      </p:sp>
    </p:spTree>
    <p:extLst>
      <p:ext uri="{BB962C8B-B14F-4D97-AF65-F5344CB8AC3E}">
        <p14:creationId xmlns:p14="http://schemas.microsoft.com/office/powerpoint/2010/main" val="283242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046CF17-784F-4DAC-BE38-7939831AF4E1}"/>
              </a:ext>
            </a:extLst>
          </p:cNvPr>
          <p:cNvSpPr>
            <a:spLocks noGrp="1"/>
          </p:cNvSpPr>
          <p:nvPr>
            <p:ph idx="1"/>
          </p:nvPr>
        </p:nvSpPr>
        <p:spPr/>
        <p:txBody>
          <a:bodyPr/>
          <a:lstStyle/>
          <a:p>
            <a:pPr marL="457200"/>
            <a:r>
              <a:rPr lang="en-US" sz="2200" dirty="0"/>
              <a:t>Appreciate the interconnectedness of the water cycle and value of resources</a:t>
            </a:r>
          </a:p>
          <a:p>
            <a:pPr marL="457200"/>
            <a:r>
              <a:rPr lang="en-US" sz="2200" dirty="0"/>
              <a:t>According to APA’s 2016 Water Policy Guide: </a:t>
            </a:r>
          </a:p>
          <a:p>
            <a:pPr lvl="3" indent="0">
              <a:buNone/>
            </a:pPr>
            <a:r>
              <a:rPr lang="en-US" dirty="0"/>
              <a:t>“An urban water cycle [is] a single, integrated system, in which all urban water flows are recognized as potential resources, and the interconnectedness of water supply, groundwater, stormwater and wastewater is optimized, and their combined impact on flooding, water quality, wetlands, watercourses, estuaries and coastal waters is recognized.”</a:t>
            </a:r>
          </a:p>
          <a:p>
            <a:pPr lvl="2"/>
            <a:endParaRPr lang="en-US" dirty="0"/>
          </a:p>
        </p:txBody>
      </p:sp>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dirty="0"/>
              <a:t>One Water Concepts</a:t>
            </a:r>
          </a:p>
        </p:txBody>
      </p:sp>
      <p:sp>
        <p:nvSpPr>
          <p:cNvPr id="3" name="Slide Number Placeholder 2">
            <a:extLst>
              <a:ext uri="{FF2B5EF4-FFF2-40B4-BE49-F238E27FC236}">
                <a16:creationId xmlns:a16="http://schemas.microsoft.com/office/drawing/2014/main" id="{1AEE5BE7-60BB-4EC7-80E8-9CBC4E56319D}"/>
              </a:ext>
            </a:extLst>
          </p:cNvPr>
          <p:cNvSpPr>
            <a:spLocks noGrp="1"/>
          </p:cNvSpPr>
          <p:nvPr>
            <p:ph type="sldNum" sz="quarter" idx="10"/>
          </p:nvPr>
        </p:nvSpPr>
        <p:spPr/>
        <p:txBody>
          <a:bodyPr/>
          <a:lstStyle/>
          <a:p>
            <a:fld id="{522DB537-6AB2-41E0-AFB8-426DA786E38F}" type="slidenum">
              <a:rPr lang="en-US" smtClean="0"/>
              <a:pPr/>
              <a:t>3</a:t>
            </a:fld>
            <a:endParaRPr lang="en-US" dirty="0"/>
          </a:p>
        </p:txBody>
      </p:sp>
    </p:spTree>
    <p:extLst>
      <p:ext uri="{BB962C8B-B14F-4D97-AF65-F5344CB8AC3E}">
        <p14:creationId xmlns:p14="http://schemas.microsoft.com/office/powerpoint/2010/main" val="1739273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a:xfrm>
            <a:off x="228600" y="765704"/>
            <a:ext cx="8229600" cy="990600"/>
          </a:xfrm>
        </p:spPr>
        <p:txBody>
          <a:bodyPr/>
          <a:lstStyle/>
          <a:p>
            <a:r>
              <a:rPr lang="en-US" dirty="0"/>
              <a:t>Hydrologic Cycle</a:t>
            </a:r>
          </a:p>
        </p:txBody>
      </p:sp>
      <p:sp>
        <p:nvSpPr>
          <p:cNvPr id="14" name="TextBox 13"/>
          <p:cNvSpPr txBox="1"/>
          <p:nvPr/>
        </p:nvSpPr>
        <p:spPr>
          <a:xfrm>
            <a:off x="5562600" y="6019800"/>
            <a:ext cx="1447800"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DWR 2016</a:t>
            </a:r>
          </a:p>
        </p:txBody>
      </p:sp>
      <p:sp>
        <p:nvSpPr>
          <p:cNvPr id="6" name="Slide Number Placeholder 2">
            <a:extLst>
              <a:ext uri="{FF2B5EF4-FFF2-40B4-BE49-F238E27FC236}">
                <a16:creationId xmlns:a16="http://schemas.microsoft.com/office/drawing/2014/main" id="{1AEE5BE7-60BB-4EC7-80E8-9CBC4E56319D}"/>
              </a:ext>
            </a:extLst>
          </p:cNvPr>
          <p:cNvSpPr>
            <a:spLocks noGrp="1"/>
          </p:cNvSpPr>
          <p:nvPr>
            <p:ph type="sldNum" sz="quarter" idx="10"/>
          </p:nvPr>
        </p:nvSpPr>
        <p:spPr>
          <a:xfrm>
            <a:off x="457200" y="6407624"/>
            <a:ext cx="2133600" cy="300231"/>
          </a:xfrm>
        </p:spPr>
        <p:txBody>
          <a:bodyPr/>
          <a:lstStyle/>
          <a:p>
            <a:r>
              <a:rPr lang="en-US" dirty="0"/>
              <a:t>3</a:t>
            </a:r>
          </a:p>
        </p:txBody>
      </p:sp>
      <p:pic>
        <p:nvPicPr>
          <p:cNvPr id="4" name="Picture 3"/>
          <p:cNvPicPr>
            <a:picLocks noChangeAspect="1"/>
          </p:cNvPicPr>
          <p:nvPr/>
        </p:nvPicPr>
        <p:blipFill>
          <a:blip r:embed="rId3"/>
          <a:stretch>
            <a:fillRect/>
          </a:stretch>
        </p:blipFill>
        <p:spPr>
          <a:xfrm>
            <a:off x="109597" y="1807394"/>
            <a:ext cx="8905774" cy="4212406"/>
          </a:xfrm>
          <a:prstGeom prst="rect">
            <a:avLst/>
          </a:prstGeom>
        </p:spPr>
      </p:pic>
    </p:spTree>
    <p:extLst>
      <p:ext uri="{BB962C8B-B14F-4D97-AF65-F5344CB8AC3E}">
        <p14:creationId xmlns:p14="http://schemas.microsoft.com/office/powerpoint/2010/main" val="3178023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5FA10E92-04EE-4D0D-871E-36281A5E653E}"/>
              </a:ext>
            </a:extLst>
          </p:cNvPr>
          <p:cNvSpPr>
            <a:spLocks noGrp="1"/>
          </p:cNvSpPr>
          <p:nvPr>
            <p:ph sz="half" idx="4294967295"/>
          </p:nvPr>
        </p:nvSpPr>
        <p:spPr>
          <a:xfrm>
            <a:off x="457200" y="1655064"/>
            <a:ext cx="4267200" cy="2971799"/>
          </a:xfrm>
        </p:spPr>
        <p:txBody>
          <a:bodyPr>
            <a:normAutofit/>
          </a:bodyPr>
          <a:lstStyle/>
          <a:p>
            <a:pPr lvl="1"/>
            <a:r>
              <a:rPr lang="en-US" sz="2200" dirty="0"/>
              <a:t>Integrated, regional water management</a:t>
            </a:r>
          </a:p>
          <a:p>
            <a:pPr lvl="1"/>
            <a:r>
              <a:rPr lang="en-US" sz="2200" dirty="0"/>
              <a:t>Greater coordination among diverse interests, stakeholders, and decision-makers</a:t>
            </a:r>
          </a:p>
          <a:p>
            <a:pPr lvl="1"/>
            <a:r>
              <a:rPr lang="en-US" sz="2200" dirty="0"/>
              <a:t>Avoid “</a:t>
            </a:r>
            <a:r>
              <a:rPr lang="en-US" sz="2200" dirty="0" err="1"/>
              <a:t>siloing</a:t>
            </a:r>
            <a:r>
              <a:rPr lang="en-US" sz="2200" dirty="0"/>
              <a:t>,” communicate between departments</a:t>
            </a:r>
          </a:p>
          <a:p>
            <a:pPr lvl="1"/>
            <a:endParaRPr lang="en-US" sz="2200" dirty="0"/>
          </a:p>
        </p:txBody>
      </p:sp>
      <p:pic>
        <p:nvPicPr>
          <p:cNvPr id="10" name="Content Placeholder 9"/>
          <p:cNvPicPr>
            <a:picLocks noGrp="1" noChangeAspect="1"/>
          </p:cNvPicPr>
          <p:nvPr>
            <p:ph sz="half" idx="4294967295"/>
          </p:nvPr>
        </p:nvPicPr>
        <p:blipFill>
          <a:blip r:embed="rId3"/>
          <a:stretch>
            <a:fillRect/>
          </a:stretch>
        </p:blipFill>
        <p:spPr>
          <a:xfrm>
            <a:off x="4868333" y="1067791"/>
            <a:ext cx="4029138" cy="5002793"/>
          </a:xfrm>
        </p:spPr>
      </p:pic>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a:xfrm>
            <a:off x="0" y="705120"/>
            <a:ext cx="5029200" cy="990600"/>
          </a:xfrm>
        </p:spPr>
        <p:txBody>
          <a:bodyPr/>
          <a:lstStyle/>
          <a:p>
            <a:r>
              <a:rPr lang="en-US" dirty="0"/>
              <a:t>One Water Concepts</a:t>
            </a:r>
          </a:p>
        </p:txBody>
      </p:sp>
      <p:sp>
        <p:nvSpPr>
          <p:cNvPr id="14" name="TextBox 13"/>
          <p:cNvSpPr txBox="1"/>
          <p:nvPr/>
        </p:nvSpPr>
        <p:spPr>
          <a:xfrm>
            <a:off x="5198368" y="6099391"/>
            <a:ext cx="3445000"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NBWA 2019</a:t>
            </a:r>
          </a:p>
        </p:txBody>
      </p:sp>
      <p:sp>
        <p:nvSpPr>
          <p:cNvPr id="6" name="Slide Number Placeholder 2">
            <a:extLst>
              <a:ext uri="{FF2B5EF4-FFF2-40B4-BE49-F238E27FC236}">
                <a16:creationId xmlns:a16="http://schemas.microsoft.com/office/drawing/2014/main" id="{1AEE5BE7-60BB-4EC7-80E8-9CBC4E56319D}"/>
              </a:ext>
            </a:extLst>
          </p:cNvPr>
          <p:cNvSpPr>
            <a:spLocks noGrp="1"/>
          </p:cNvSpPr>
          <p:nvPr>
            <p:ph type="sldNum" sz="quarter" idx="10"/>
          </p:nvPr>
        </p:nvSpPr>
        <p:spPr>
          <a:xfrm>
            <a:off x="457200" y="6407624"/>
            <a:ext cx="2133600" cy="300231"/>
          </a:xfrm>
        </p:spPr>
        <p:txBody>
          <a:bodyPr/>
          <a:lstStyle/>
          <a:p>
            <a:r>
              <a:rPr lang="en-US" dirty="0"/>
              <a:t>5</a:t>
            </a:r>
          </a:p>
        </p:txBody>
      </p:sp>
      <p:sp>
        <p:nvSpPr>
          <p:cNvPr id="7" name="Content Placeholder 4">
            <a:extLst>
              <a:ext uri="{FF2B5EF4-FFF2-40B4-BE49-F238E27FC236}">
                <a16:creationId xmlns:a16="http://schemas.microsoft.com/office/drawing/2014/main" id="{F1032BEC-8BA5-4FD2-93D8-08DEBDD19199}"/>
              </a:ext>
            </a:extLst>
          </p:cNvPr>
          <p:cNvSpPr txBox="1">
            <a:spLocks/>
          </p:cNvSpPr>
          <p:nvPr/>
        </p:nvSpPr>
        <p:spPr>
          <a:xfrm>
            <a:off x="457200" y="4412323"/>
            <a:ext cx="4267200" cy="2052485"/>
          </a:xfrm>
          <a:prstGeom prst="rect">
            <a:avLst/>
          </a:prstGeom>
        </p:spPr>
        <p:txBody>
          <a:bodyPr vert="horz" lIns="0" tIns="0" rIns="0" bIns="0" rtlCol="0">
            <a:normAutofit fontScale="92500" lnSpcReduction="10000"/>
          </a:bodyPr>
          <a:lstStyle>
            <a:lvl1pPr marL="228600" indent="-228600"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400" kern="1200">
                <a:solidFill>
                  <a:schemeClr val="tx2"/>
                </a:solidFill>
                <a:latin typeface="Candara" panose="020E0502030303020204" pitchFamily="34" charset="0"/>
                <a:ea typeface="+mn-ea"/>
                <a:cs typeface="+mn-cs"/>
              </a:defRPr>
            </a:lvl1pPr>
            <a:lvl2pPr marL="457200" indent="-231775"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400" kern="1200">
                <a:solidFill>
                  <a:schemeClr val="tx2"/>
                </a:solidFill>
                <a:latin typeface="Candara" panose="020E0502030303020204" pitchFamily="34" charset="0"/>
                <a:ea typeface="+mn-ea"/>
                <a:cs typeface="+mn-cs"/>
              </a:defRPr>
            </a:lvl2pPr>
            <a:lvl3pPr marL="681038" indent="-228600"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400" kern="1200">
                <a:solidFill>
                  <a:schemeClr val="tx2"/>
                </a:solidFill>
                <a:latin typeface="Candara" panose="020E0502030303020204" pitchFamily="34" charset="0"/>
                <a:ea typeface="+mn-ea"/>
                <a:cs typeface="+mn-cs"/>
              </a:defRPr>
            </a:lvl3pPr>
            <a:lvl4pPr marL="914400" indent="-228600"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000" kern="1200">
                <a:solidFill>
                  <a:schemeClr val="tx2"/>
                </a:solidFill>
                <a:latin typeface="Candara" panose="020E0502030303020204" pitchFamily="34" charset="0"/>
                <a:ea typeface="+mn-ea"/>
                <a:cs typeface="+mn-cs"/>
              </a:defRPr>
            </a:lvl4pPr>
            <a:lvl5pPr marL="1143000" indent="-228600" algn="l" defTabSz="914400" rtl="0" eaLnBrk="1" latinLnBrk="0" hangingPunct="1">
              <a:lnSpc>
                <a:spcPct val="105000"/>
              </a:lnSpc>
              <a:spcBef>
                <a:spcPts val="0"/>
              </a:spcBef>
              <a:spcAft>
                <a:spcPts val="800"/>
              </a:spcAft>
              <a:buClr>
                <a:schemeClr val="accent1">
                  <a:lumMod val="60000"/>
                  <a:lumOff val="40000"/>
                </a:schemeClr>
              </a:buClr>
              <a:buFont typeface="Wingdings" panose="05000000000000000000" pitchFamily="2" charset="2"/>
              <a:buChar char="§"/>
              <a:defRPr sz="2000" kern="1200">
                <a:solidFill>
                  <a:schemeClr val="tx2"/>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25000"/>
              </a:lnSpc>
            </a:pPr>
            <a:r>
              <a:rPr lang="en-US" dirty="0"/>
              <a:t>One Water seeks to truly integrate water management across the hydrologic cycle vs. only being a regional funding program</a:t>
            </a:r>
          </a:p>
          <a:p>
            <a:pPr lvl="1"/>
            <a:endParaRPr lang="en-US" sz="2200" dirty="0"/>
          </a:p>
        </p:txBody>
      </p:sp>
      <p:sp>
        <p:nvSpPr>
          <p:cNvPr id="3" name="TextBox 2"/>
          <p:cNvSpPr txBox="1"/>
          <p:nvPr/>
        </p:nvSpPr>
        <p:spPr>
          <a:xfrm>
            <a:off x="4648201" y="3741021"/>
            <a:ext cx="1828799" cy="600164"/>
          </a:xfrm>
          <a:prstGeom prst="rect">
            <a:avLst/>
          </a:prstGeom>
          <a:solidFill>
            <a:srgbClr val="00B0F0"/>
          </a:solidFill>
        </p:spPr>
        <p:txBody>
          <a:bodyPr wrap="square" rtlCol="0">
            <a:spAutoFit/>
          </a:bodyPr>
          <a:lstStyle/>
          <a:p>
            <a:r>
              <a:rPr lang="en-US" sz="1100" b="1" dirty="0" err="1">
                <a:solidFill>
                  <a:srgbClr val="FFFF00"/>
                </a:solidFill>
              </a:rPr>
              <a:t>Lagunitas</a:t>
            </a:r>
            <a:r>
              <a:rPr lang="en-US" sz="1100" b="1" dirty="0">
                <a:solidFill>
                  <a:srgbClr val="FFFF00"/>
                </a:solidFill>
              </a:rPr>
              <a:t> Creek Watershed Sediment Reduction and Management Project</a:t>
            </a:r>
          </a:p>
        </p:txBody>
      </p:sp>
      <p:sp>
        <p:nvSpPr>
          <p:cNvPr id="9" name="TextBox 8"/>
          <p:cNvSpPr txBox="1"/>
          <p:nvPr/>
        </p:nvSpPr>
        <p:spPr>
          <a:xfrm>
            <a:off x="6989541" y="3734747"/>
            <a:ext cx="2073349" cy="600164"/>
          </a:xfrm>
          <a:prstGeom prst="rect">
            <a:avLst/>
          </a:prstGeom>
          <a:solidFill>
            <a:srgbClr val="00B0F0"/>
          </a:solidFill>
        </p:spPr>
        <p:txBody>
          <a:bodyPr wrap="square" rtlCol="0">
            <a:spAutoFit/>
          </a:bodyPr>
          <a:lstStyle/>
          <a:p>
            <a:r>
              <a:rPr lang="en-US" sz="1100" b="1" dirty="0">
                <a:solidFill>
                  <a:srgbClr val="FFFF00"/>
                </a:solidFill>
              </a:rPr>
              <a:t>Napa Milliken Creek Flood Damage Reduction and Fish Passage Barrier Removal</a:t>
            </a:r>
          </a:p>
        </p:txBody>
      </p:sp>
      <p:sp>
        <p:nvSpPr>
          <p:cNvPr id="11" name="TextBox 10"/>
          <p:cNvSpPr txBox="1"/>
          <p:nvPr/>
        </p:nvSpPr>
        <p:spPr>
          <a:xfrm>
            <a:off x="5486401" y="2799746"/>
            <a:ext cx="1828800" cy="769441"/>
          </a:xfrm>
          <a:prstGeom prst="rect">
            <a:avLst/>
          </a:prstGeom>
          <a:solidFill>
            <a:srgbClr val="00B0F0"/>
          </a:solidFill>
        </p:spPr>
        <p:txBody>
          <a:bodyPr wrap="square" rtlCol="0">
            <a:spAutoFit/>
          </a:bodyPr>
          <a:lstStyle/>
          <a:p>
            <a:r>
              <a:rPr lang="en-US" sz="1100" b="1" dirty="0">
                <a:solidFill>
                  <a:srgbClr val="FFFF00"/>
                </a:solidFill>
              </a:rPr>
              <a:t>Petaluma Flood Impact Reduction, Water&amp; Habitat Quality, Recreation for Capri Creek</a:t>
            </a:r>
          </a:p>
        </p:txBody>
      </p:sp>
      <p:sp>
        <p:nvSpPr>
          <p:cNvPr id="13" name="TextBox 12"/>
          <p:cNvSpPr txBox="1"/>
          <p:nvPr/>
        </p:nvSpPr>
        <p:spPr>
          <a:xfrm>
            <a:off x="5663131" y="1334035"/>
            <a:ext cx="2652819" cy="307777"/>
          </a:xfrm>
          <a:prstGeom prst="rect">
            <a:avLst/>
          </a:prstGeom>
          <a:solidFill>
            <a:srgbClr val="00B0F0"/>
          </a:solidFill>
        </p:spPr>
        <p:txBody>
          <a:bodyPr wrap="square" rtlCol="0">
            <a:spAutoFit/>
          </a:bodyPr>
          <a:lstStyle/>
          <a:p>
            <a:r>
              <a:rPr lang="en-US" sz="1400" b="1" dirty="0">
                <a:solidFill>
                  <a:srgbClr val="FFFF00"/>
                </a:solidFill>
              </a:rPr>
              <a:t>Example IRWM Round 2 Projects</a:t>
            </a:r>
          </a:p>
        </p:txBody>
      </p:sp>
    </p:spTree>
    <p:extLst>
      <p:ext uri="{BB962C8B-B14F-4D97-AF65-F5344CB8AC3E}">
        <p14:creationId xmlns:p14="http://schemas.microsoft.com/office/powerpoint/2010/main" val="13234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9"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a:t>One Water Bay Area Example: SFPUC</a:t>
            </a:r>
            <a:endParaRPr lang="en-US" dirty="0"/>
          </a:p>
        </p:txBody>
      </p:sp>
      <p:sp>
        <p:nvSpPr>
          <p:cNvPr id="3" name="Slide Number Placeholder 2">
            <a:extLst>
              <a:ext uri="{FF2B5EF4-FFF2-40B4-BE49-F238E27FC236}">
                <a16:creationId xmlns:a16="http://schemas.microsoft.com/office/drawing/2014/main" id="{3CF58D90-9AB1-4779-BA9B-6CF2148EE108}"/>
              </a:ext>
            </a:extLst>
          </p:cNvPr>
          <p:cNvSpPr>
            <a:spLocks noGrp="1"/>
          </p:cNvSpPr>
          <p:nvPr>
            <p:ph type="sldNum" sz="quarter" idx="10"/>
          </p:nvPr>
        </p:nvSpPr>
        <p:spPr/>
        <p:txBody>
          <a:bodyPr/>
          <a:lstStyle/>
          <a:p>
            <a:fld id="{522DB537-6AB2-41E0-AFB8-426DA786E38F}" type="slidenum">
              <a:rPr lang="en-US" smtClean="0"/>
              <a:pPr/>
              <a:t>6</a:t>
            </a:fld>
            <a:endParaRPr lang="en-US" dirty="0"/>
          </a:p>
        </p:txBody>
      </p:sp>
      <p:sp>
        <p:nvSpPr>
          <p:cNvPr id="5" name="Content Placeholder 2">
            <a:extLst>
              <a:ext uri="{FF2B5EF4-FFF2-40B4-BE49-F238E27FC236}">
                <a16:creationId xmlns:a16="http://schemas.microsoft.com/office/drawing/2014/main" id="{F046CF17-784F-4DAC-BE38-7939831AF4E1}"/>
              </a:ext>
            </a:extLst>
          </p:cNvPr>
          <p:cNvSpPr>
            <a:spLocks noGrp="1"/>
          </p:cNvSpPr>
          <p:nvPr>
            <p:ph sz="quarter" idx="11"/>
          </p:nvPr>
        </p:nvSpPr>
        <p:spPr>
          <a:xfrm>
            <a:off x="457200" y="1828800"/>
            <a:ext cx="4114800" cy="4297680"/>
          </a:xfrm>
        </p:spPr>
        <p:txBody>
          <a:bodyPr>
            <a:normAutofit/>
          </a:bodyPr>
          <a:lstStyle/>
          <a:p>
            <a:pPr marL="457200"/>
            <a:r>
              <a:rPr lang="en-US" sz="2200" dirty="0"/>
              <a:t>SFPUC’s </a:t>
            </a:r>
            <a:r>
              <a:rPr lang="en-US" sz="2200" dirty="0" err="1"/>
              <a:t>OneWaterSF</a:t>
            </a:r>
            <a:r>
              <a:rPr lang="en-US" sz="2200" dirty="0"/>
              <a:t> plan seeks to optimize use of finite resources to balance community and ecosystem needs, creating a more resilient and reliable future</a:t>
            </a:r>
          </a:p>
          <a:p>
            <a:pPr marL="457200"/>
            <a:r>
              <a:rPr lang="en-US" sz="2200" dirty="0"/>
              <a:t>As described by Paula Kehoe in the June 2019 NBWA Board Meeting, this approach has led to many great and innovative projects</a:t>
            </a:r>
          </a:p>
        </p:txBody>
      </p:sp>
      <p:grpSp>
        <p:nvGrpSpPr>
          <p:cNvPr id="17" name="Group 16"/>
          <p:cNvGrpSpPr/>
          <p:nvPr/>
        </p:nvGrpSpPr>
        <p:grpSpPr>
          <a:xfrm>
            <a:off x="4800601" y="1826732"/>
            <a:ext cx="3921570" cy="2973868"/>
            <a:chOff x="4952999" y="1826732"/>
            <a:chExt cx="3769171" cy="2783805"/>
          </a:xfrm>
        </p:grpSpPr>
        <p:pic>
          <p:nvPicPr>
            <p:cNvPr id="8" name="Picture 7"/>
            <p:cNvPicPr>
              <a:picLocks noChangeAspect="1"/>
            </p:cNvPicPr>
            <p:nvPr/>
          </p:nvPicPr>
          <p:blipFill>
            <a:blip r:embed="rId3"/>
            <a:stretch>
              <a:fillRect/>
            </a:stretch>
          </p:blipFill>
          <p:spPr>
            <a:xfrm>
              <a:off x="6927871" y="1839096"/>
              <a:ext cx="1794299" cy="2599139"/>
            </a:xfrm>
            <a:prstGeom prst="rect">
              <a:avLst/>
            </a:prstGeom>
          </p:spPr>
        </p:pic>
        <p:pic>
          <p:nvPicPr>
            <p:cNvPr id="9" name="Picture 8"/>
            <p:cNvPicPr>
              <a:picLocks noChangeAspect="1"/>
            </p:cNvPicPr>
            <p:nvPr/>
          </p:nvPicPr>
          <p:blipFill>
            <a:blip r:embed="rId4"/>
            <a:stretch>
              <a:fillRect/>
            </a:stretch>
          </p:blipFill>
          <p:spPr>
            <a:xfrm>
              <a:off x="4952999" y="1826732"/>
              <a:ext cx="1794299" cy="2599139"/>
            </a:xfrm>
            <a:prstGeom prst="rect">
              <a:avLst/>
            </a:prstGeom>
          </p:spPr>
        </p:pic>
        <p:sp>
          <p:nvSpPr>
            <p:cNvPr id="11" name="TextBox 10"/>
            <p:cNvSpPr txBox="1"/>
            <p:nvPr/>
          </p:nvSpPr>
          <p:spPr>
            <a:xfrm>
              <a:off x="4952999" y="4425871"/>
              <a:ext cx="2743201" cy="184666"/>
            </a:xfrm>
            <a:prstGeom prst="rect">
              <a:avLst/>
            </a:prstGeom>
            <a:noFill/>
          </p:spPr>
          <p:txBody>
            <a:bodyPr wrap="square" lIns="0" tIns="0" rIns="0" bIns="0" rtlCol="0">
              <a:spAutoFit/>
            </a:bodyPr>
            <a:lstStyle>
              <a:defPPr>
                <a:defRPr lang="en-US"/>
              </a:defPPr>
              <a:lvl1pPr>
                <a:defRPr sz="1200" i="1">
                  <a:solidFill>
                    <a:schemeClr val="tx2"/>
                  </a:solidFill>
                </a:defRPr>
              </a:lvl1pPr>
            </a:lstStyle>
            <a:p>
              <a:r>
                <a:rPr lang="en-US" dirty="0"/>
                <a:t>Source: SFPUC 2016</a:t>
              </a:r>
            </a:p>
          </p:txBody>
        </p:sp>
      </p:grpSp>
    </p:spTree>
    <p:extLst>
      <p:ext uri="{BB962C8B-B14F-4D97-AF65-F5344CB8AC3E}">
        <p14:creationId xmlns:p14="http://schemas.microsoft.com/office/powerpoint/2010/main" val="162089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dirty="0"/>
              <a:t>One Water Example: SFPUC Principles</a:t>
            </a:r>
          </a:p>
        </p:txBody>
      </p:sp>
      <p:sp>
        <p:nvSpPr>
          <p:cNvPr id="3" name="Slide Number Placeholder 2">
            <a:extLst>
              <a:ext uri="{FF2B5EF4-FFF2-40B4-BE49-F238E27FC236}">
                <a16:creationId xmlns:a16="http://schemas.microsoft.com/office/drawing/2014/main" id="{3CF58D90-9AB1-4779-BA9B-6CF2148EE108}"/>
              </a:ext>
            </a:extLst>
          </p:cNvPr>
          <p:cNvSpPr>
            <a:spLocks noGrp="1"/>
          </p:cNvSpPr>
          <p:nvPr>
            <p:ph type="sldNum" sz="quarter" idx="10"/>
          </p:nvPr>
        </p:nvSpPr>
        <p:spPr/>
        <p:txBody>
          <a:bodyPr/>
          <a:lstStyle/>
          <a:p>
            <a:fld id="{522DB537-6AB2-41E0-AFB8-426DA786E38F}" type="slidenum">
              <a:rPr lang="en-US" smtClean="0"/>
              <a:pPr/>
              <a:t>7</a:t>
            </a:fld>
            <a:endParaRPr lang="en-US" dirty="0"/>
          </a:p>
        </p:txBody>
      </p:sp>
      <p:sp>
        <p:nvSpPr>
          <p:cNvPr id="5" name="Content Placeholder 2">
            <a:extLst>
              <a:ext uri="{FF2B5EF4-FFF2-40B4-BE49-F238E27FC236}">
                <a16:creationId xmlns:a16="http://schemas.microsoft.com/office/drawing/2014/main" id="{F046CF17-784F-4DAC-BE38-7939831AF4E1}"/>
              </a:ext>
            </a:extLst>
          </p:cNvPr>
          <p:cNvSpPr>
            <a:spLocks noGrp="1"/>
          </p:cNvSpPr>
          <p:nvPr>
            <p:ph sz="quarter" idx="11"/>
          </p:nvPr>
        </p:nvSpPr>
        <p:spPr>
          <a:xfrm>
            <a:off x="381000" y="1755648"/>
            <a:ext cx="8382000" cy="4651976"/>
          </a:xfrm>
          <a:noFill/>
        </p:spPr>
        <p:txBody>
          <a:bodyPr>
            <a:normAutofit/>
          </a:bodyPr>
          <a:lstStyle/>
          <a:p>
            <a:pPr marL="731520" indent="-342900">
              <a:buFont typeface="+mj-lt"/>
              <a:buAutoNum type="arabicPeriod"/>
            </a:pPr>
            <a:r>
              <a:rPr lang="en-US" sz="1600" dirty="0"/>
              <a:t>Match the right resource to the right use.</a:t>
            </a:r>
          </a:p>
          <a:p>
            <a:pPr marL="731520" indent="-342900">
              <a:buFont typeface="+mj-lt"/>
              <a:buAutoNum type="arabicPeriod"/>
            </a:pPr>
            <a:r>
              <a:rPr lang="en-US" sz="1600" dirty="0"/>
              <a:t>Look holistically at our water, wastewater, and power systems to develop programs, policies, and projects that provide multiple benefits.</a:t>
            </a:r>
          </a:p>
          <a:p>
            <a:pPr marL="731520" indent="-342900">
              <a:buFont typeface="+mj-lt"/>
              <a:buAutoNum type="arabicPeriod"/>
            </a:pPr>
            <a:r>
              <a:rPr lang="en-US" sz="1600" dirty="0"/>
              <a:t>Plan for variable outcomes and build in flexibility to adapt to future changes.</a:t>
            </a:r>
          </a:p>
          <a:p>
            <a:pPr marL="731520" indent="-342900">
              <a:buFont typeface="+mj-lt"/>
              <a:buAutoNum type="arabicPeriod"/>
            </a:pPr>
            <a:r>
              <a:rPr lang="en-US" sz="1600" dirty="0"/>
              <a:t>Develop projects and programs that conserve resources and promote ecosystem health, including the health and quality of our watersheds, the San Francisco Bay, and the Pacific Ocean.</a:t>
            </a:r>
          </a:p>
          <a:p>
            <a:pPr marL="731520" indent="-342900">
              <a:buFont typeface="+mj-lt"/>
              <a:buAutoNum type="arabicPeriod"/>
            </a:pPr>
            <a:r>
              <a:rPr lang="en-US" sz="1600" dirty="0"/>
              <a:t>Work across traditional boundaries within our organization to foster collaboration that results in the efficient use of our water, wastewater, energy, and financial resources.</a:t>
            </a:r>
          </a:p>
          <a:p>
            <a:pPr marL="731520" indent="-342900">
              <a:buFont typeface="+mj-lt"/>
              <a:buAutoNum type="arabicPeriod"/>
            </a:pPr>
            <a:r>
              <a:rPr lang="en-US" sz="1600" dirty="0"/>
              <a:t>Engage our communities to foster awareness and collaboration around </a:t>
            </a:r>
            <a:r>
              <a:rPr lang="en-US" sz="1600" dirty="0" err="1"/>
              <a:t>OneWaterSF</a:t>
            </a:r>
            <a:r>
              <a:rPr lang="en-US" sz="1600" dirty="0"/>
              <a:t>.</a:t>
            </a:r>
          </a:p>
          <a:p>
            <a:pPr marL="731520" indent="-342900">
              <a:buFont typeface="+mj-lt"/>
              <a:buAutoNum type="arabicPeriod"/>
            </a:pPr>
            <a:r>
              <a:rPr lang="en-US" sz="1600" dirty="0"/>
              <a:t>Pursue partnerships with other agencies, the private sector, and other stakeholders to generate new and creative ideas.</a:t>
            </a:r>
          </a:p>
          <a:p>
            <a:pPr marL="731520" indent="-342900">
              <a:buFont typeface="+mj-lt"/>
              <a:buAutoNum type="arabicPeriod"/>
            </a:pPr>
            <a:r>
              <a:rPr lang="en-US" sz="1600" dirty="0"/>
              <a:t>Pilot state-of-the-art technologies, and test new approaches to develop new business practices.</a:t>
            </a:r>
          </a:p>
        </p:txBody>
      </p:sp>
    </p:spTree>
    <p:extLst>
      <p:ext uri="{BB962C8B-B14F-4D97-AF65-F5344CB8AC3E}">
        <p14:creationId xmlns:p14="http://schemas.microsoft.com/office/powerpoint/2010/main" val="3706876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dirty="0"/>
              <a:t>One Water Example: Valley Water</a:t>
            </a:r>
          </a:p>
        </p:txBody>
      </p:sp>
      <p:sp>
        <p:nvSpPr>
          <p:cNvPr id="3" name="Slide Number Placeholder 2">
            <a:extLst>
              <a:ext uri="{FF2B5EF4-FFF2-40B4-BE49-F238E27FC236}">
                <a16:creationId xmlns:a16="http://schemas.microsoft.com/office/drawing/2014/main" id="{3CF58D90-9AB1-4779-BA9B-6CF2148EE108}"/>
              </a:ext>
            </a:extLst>
          </p:cNvPr>
          <p:cNvSpPr>
            <a:spLocks noGrp="1"/>
          </p:cNvSpPr>
          <p:nvPr>
            <p:ph type="sldNum" sz="quarter" idx="10"/>
          </p:nvPr>
        </p:nvSpPr>
        <p:spPr>
          <a:prstGeom prst="rect">
            <a:avLst/>
          </a:prstGeom>
        </p:spPr>
        <p:txBody>
          <a:bodyPr/>
          <a:lstStyle/>
          <a:p>
            <a:fld id="{522DB537-6AB2-41E0-AFB8-426DA786E38F}" type="slidenum">
              <a:rPr lang="en-US" smtClean="0"/>
              <a:pPr/>
              <a:t>8</a:t>
            </a:fld>
            <a:endParaRPr lang="en-US" dirty="0"/>
          </a:p>
        </p:txBody>
      </p:sp>
      <p:sp>
        <p:nvSpPr>
          <p:cNvPr id="5" name="Content Placeholder 2">
            <a:extLst>
              <a:ext uri="{FF2B5EF4-FFF2-40B4-BE49-F238E27FC236}">
                <a16:creationId xmlns:a16="http://schemas.microsoft.com/office/drawing/2014/main" id="{F046CF17-784F-4DAC-BE38-7939831AF4E1}"/>
              </a:ext>
            </a:extLst>
          </p:cNvPr>
          <p:cNvSpPr>
            <a:spLocks noGrp="1"/>
          </p:cNvSpPr>
          <p:nvPr>
            <p:ph sz="quarter" idx="11"/>
          </p:nvPr>
        </p:nvSpPr>
        <p:spPr/>
        <p:txBody>
          <a:bodyPr>
            <a:normAutofit/>
          </a:bodyPr>
          <a:lstStyle/>
          <a:p>
            <a:pPr lvl="1">
              <a:spcAft>
                <a:spcPts val="600"/>
              </a:spcAft>
              <a:buFont typeface="Wingdings" panose="05000000000000000000" pitchFamily="2" charset="2"/>
              <a:buChar char="§"/>
            </a:pPr>
            <a:endParaRPr lang="en-US" sz="2200" dirty="0"/>
          </a:p>
          <a:p>
            <a:pPr marL="342900" indent="-342900">
              <a:buFont typeface="Wingdings" panose="05000000000000000000" pitchFamily="2" charset="2"/>
              <a:buChar char="ü"/>
            </a:pPr>
            <a:endParaRPr lang="en-US" sz="2200" b="0" dirty="0"/>
          </a:p>
        </p:txBody>
      </p:sp>
      <p:pic>
        <p:nvPicPr>
          <p:cNvPr id="6" name="Picture 5"/>
          <p:cNvPicPr>
            <a:picLocks noChangeAspect="1"/>
          </p:cNvPicPr>
          <p:nvPr/>
        </p:nvPicPr>
        <p:blipFill rotWithShape="1">
          <a:blip r:embed="rId3"/>
          <a:srcRect l="4838" r="4838"/>
          <a:stretch/>
        </p:blipFill>
        <p:spPr>
          <a:xfrm>
            <a:off x="4480931" y="1807028"/>
            <a:ext cx="4380040" cy="3374572"/>
          </a:xfrm>
          <a:prstGeom prst="rect">
            <a:avLst/>
          </a:prstGeom>
        </p:spPr>
      </p:pic>
      <p:sp>
        <p:nvSpPr>
          <p:cNvPr id="7" name="Content Placeholder 2">
            <a:extLst>
              <a:ext uri="{FF2B5EF4-FFF2-40B4-BE49-F238E27FC236}">
                <a16:creationId xmlns:a16="http://schemas.microsoft.com/office/drawing/2014/main" id="{F046CF17-784F-4DAC-BE38-7939831AF4E1}"/>
              </a:ext>
            </a:extLst>
          </p:cNvPr>
          <p:cNvSpPr txBox="1">
            <a:spLocks/>
          </p:cNvSpPr>
          <p:nvPr/>
        </p:nvSpPr>
        <p:spPr>
          <a:xfrm>
            <a:off x="457201" y="1828799"/>
            <a:ext cx="3849559" cy="428307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accent1">
                    <a:lumMod val="50000"/>
                  </a:schemeClr>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accent1">
                    <a:lumMod val="50000"/>
                  </a:schemeClr>
                </a:solidFill>
                <a:latin typeface="Candara" panose="020E05020303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1">
                    <a:lumMod val="50000"/>
                  </a:schemeClr>
                </a:solidFill>
                <a:latin typeface="Candara" panose="020E05020303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1">
                    <a:lumMod val="50000"/>
                  </a:schemeClr>
                </a:solidFill>
                <a:latin typeface="Candara" panose="020E05020303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1">
                    <a:lumMod val="50000"/>
                  </a:schemeClr>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228600">
              <a:lnSpc>
                <a:spcPct val="105000"/>
              </a:lnSpc>
              <a:spcBef>
                <a:spcPts val="0"/>
              </a:spcBef>
              <a:spcAft>
                <a:spcPts val="800"/>
              </a:spcAft>
              <a:buClr>
                <a:schemeClr val="accent1">
                  <a:lumMod val="60000"/>
                  <a:lumOff val="40000"/>
                </a:schemeClr>
              </a:buClr>
            </a:pPr>
            <a:r>
              <a:rPr lang="en-US" dirty="0">
                <a:solidFill>
                  <a:schemeClr val="tx2"/>
                </a:solidFill>
              </a:rPr>
              <a:t>Valley Water’s One Water Plan integrates the water supply, flood protection, and stream stewardship missions at the watershed scale</a:t>
            </a:r>
          </a:p>
          <a:p>
            <a:pPr lvl="1">
              <a:lnSpc>
                <a:spcPct val="115000"/>
              </a:lnSpc>
              <a:spcBef>
                <a:spcPts val="0"/>
              </a:spcBef>
              <a:spcAft>
                <a:spcPts val="800"/>
              </a:spcAft>
              <a:buClr>
                <a:schemeClr val="accent1">
                  <a:lumMod val="60000"/>
                  <a:lumOff val="40000"/>
                </a:schemeClr>
              </a:buClr>
            </a:pPr>
            <a:r>
              <a:rPr lang="en-US" sz="2000" dirty="0">
                <a:solidFill>
                  <a:schemeClr val="tx2"/>
                </a:solidFill>
              </a:rPr>
              <a:t>Tier I: Countywide framework</a:t>
            </a:r>
          </a:p>
          <a:p>
            <a:pPr lvl="1">
              <a:lnSpc>
                <a:spcPct val="115000"/>
              </a:lnSpc>
              <a:spcBef>
                <a:spcPts val="0"/>
              </a:spcBef>
              <a:spcAft>
                <a:spcPts val="800"/>
              </a:spcAft>
              <a:buClr>
                <a:schemeClr val="accent1">
                  <a:lumMod val="60000"/>
                  <a:lumOff val="40000"/>
                </a:schemeClr>
              </a:buClr>
            </a:pPr>
            <a:r>
              <a:rPr lang="en-US" sz="2000" dirty="0">
                <a:solidFill>
                  <a:schemeClr val="tx2"/>
                </a:solidFill>
              </a:rPr>
              <a:t>Tier II: Master Plan for each of the five major watersheds in Valley Water’s jurisdiction</a:t>
            </a:r>
          </a:p>
          <a:p>
            <a:pPr marL="627063" lvl="2" indent="0">
              <a:spcAft>
                <a:spcPts val="600"/>
              </a:spcAft>
              <a:buClr>
                <a:schemeClr val="tx2"/>
              </a:buClr>
              <a:buFont typeface="Arial" panose="020B0604020202020204" pitchFamily="34" charset="0"/>
              <a:buNone/>
            </a:pPr>
            <a:endParaRPr lang="en-US" dirty="0"/>
          </a:p>
        </p:txBody>
      </p:sp>
    </p:spTree>
    <p:extLst>
      <p:ext uri="{BB962C8B-B14F-4D97-AF65-F5344CB8AC3E}">
        <p14:creationId xmlns:p14="http://schemas.microsoft.com/office/powerpoint/2010/main" val="2429139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AD17-D765-4997-9C17-0C7804943546}"/>
              </a:ext>
            </a:extLst>
          </p:cNvPr>
          <p:cNvSpPr>
            <a:spLocks noGrp="1"/>
          </p:cNvSpPr>
          <p:nvPr>
            <p:ph type="title"/>
          </p:nvPr>
        </p:nvSpPr>
        <p:spPr/>
        <p:txBody>
          <a:bodyPr/>
          <a:lstStyle/>
          <a:p>
            <a:r>
              <a:rPr lang="en-US" dirty="0"/>
              <a:t>North Bay Water Resources Issues</a:t>
            </a:r>
          </a:p>
        </p:txBody>
      </p:sp>
      <p:sp>
        <p:nvSpPr>
          <p:cNvPr id="7" name="Slide Number Placeholder 6">
            <a:extLst>
              <a:ext uri="{FF2B5EF4-FFF2-40B4-BE49-F238E27FC236}">
                <a16:creationId xmlns:a16="http://schemas.microsoft.com/office/drawing/2014/main" id="{21C37D4E-88BF-404B-B8D3-1F5CC8BB1529}"/>
              </a:ext>
            </a:extLst>
          </p:cNvPr>
          <p:cNvSpPr>
            <a:spLocks noGrp="1"/>
          </p:cNvSpPr>
          <p:nvPr>
            <p:ph type="sldNum" sz="quarter" idx="10"/>
          </p:nvPr>
        </p:nvSpPr>
        <p:spPr>
          <a:prstGeom prst="rect">
            <a:avLst/>
          </a:prstGeom>
        </p:spPr>
        <p:txBody>
          <a:bodyPr/>
          <a:lstStyle/>
          <a:p>
            <a:fld id="{522DB537-6AB2-41E0-AFB8-426DA786E38F}" type="slidenum">
              <a:rPr lang="en-US" smtClean="0"/>
              <a:pPr/>
              <a:t>9</a:t>
            </a:fld>
            <a:endParaRPr lang="en-US" dirty="0"/>
          </a:p>
        </p:txBody>
      </p:sp>
      <p:graphicFrame>
        <p:nvGraphicFramePr>
          <p:cNvPr id="10" name="Diagram 9"/>
          <p:cNvGraphicFramePr/>
          <p:nvPr>
            <p:extLst>
              <p:ext uri="{D42A27DB-BD31-4B8C-83A1-F6EECF244321}">
                <p14:modId xmlns:p14="http://schemas.microsoft.com/office/powerpoint/2010/main" val="1720664832"/>
              </p:ext>
            </p:extLst>
          </p:nvPr>
        </p:nvGraphicFramePr>
        <p:xfrm>
          <a:off x="952500" y="1524000"/>
          <a:ext cx="72390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1488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4888</TotalTime>
  <Words>1690</Words>
  <Application>Microsoft Office PowerPoint</Application>
  <PresentationFormat>On-screen Show (4:3)</PresentationFormat>
  <Paragraphs>337</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Cambria</vt:lpstr>
      <vt:lpstr>Candara</vt:lpstr>
      <vt:lpstr>Wingdings</vt:lpstr>
      <vt:lpstr>Office Theme</vt:lpstr>
      <vt:lpstr>One Water Approach for the North Bay</vt:lpstr>
      <vt:lpstr>Presentation Purpose</vt:lpstr>
      <vt:lpstr>One Water Concepts</vt:lpstr>
      <vt:lpstr>Hydrologic Cycle</vt:lpstr>
      <vt:lpstr>One Water Concepts</vt:lpstr>
      <vt:lpstr>One Water Bay Area Example: SFPUC</vt:lpstr>
      <vt:lpstr>One Water Example: SFPUC Principles</vt:lpstr>
      <vt:lpstr>One Water Example: Valley Water</vt:lpstr>
      <vt:lpstr>North Bay Water Resources Issues</vt:lpstr>
      <vt:lpstr>Sustainable Water Supply</vt:lpstr>
      <vt:lpstr>Sustainable Groundwater</vt:lpstr>
      <vt:lpstr>Flood Management</vt:lpstr>
      <vt:lpstr>Water Quality</vt:lpstr>
      <vt:lpstr>Protecting and Enhancing Aquatic Habitats</vt:lpstr>
      <vt:lpstr>Climate Change and Sea Level Rise</vt:lpstr>
      <vt:lpstr>Example Project #1: Groundwater Banking</vt:lpstr>
      <vt:lpstr>Example Project #2: BayWAVE</vt:lpstr>
      <vt:lpstr>Example Project #3: North Bay Water Reuse Program</vt:lpstr>
      <vt:lpstr>NBWA’s Role in a One Water Approach</vt:lpstr>
      <vt:lpstr>NBWA Member Agencies Service Areas</vt:lpstr>
      <vt:lpstr>Next Steps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dc:creator>
  <cp:lastModifiedBy>Ken</cp:lastModifiedBy>
  <cp:revision>547</cp:revision>
  <cp:lastPrinted>2018-03-06T17:13:08Z</cp:lastPrinted>
  <dcterms:created xsi:type="dcterms:W3CDTF">2016-02-26T21:39:18Z</dcterms:created>
  <dcterms:modified xsi:type="dcterms:W3CDTF">2019-07-11T02:09:03Z</dcterms:modified>
</cp:coreProperties>
</file>