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20" r:id="rId2"/>
    <p:sldMasterId id="2147483732" r:id="rId3"/>
    <p:sldMasterId id="2147483744" r:id="rId4"/>
  </p:sldMasterIdLst>
  <p:notesMasterIdLst>
    <p:notesMasterId r:id="rId20"/>
  </p:notesMasterIdLst>
  <p:sldIdLst>
    <p:sldId id="256" r:id="rId5"/>
    <p:sldId id="468" r:id="rId6"/>
    <p:sldId id="537" r:id="rId7"/>
    <p:sldId id="303" r:id="rId8"/>
    <p:sldId id="282" r:id="rId9"/>
    <p:sldId id="505" r:id="rId10"/>
    <p:sldId id="526" r:id="rId11"/>
    <p:sldId id="530" r:id="rId12"/>
    <p:sldId id="531" r:id="rId13"/>
    <p:sldId id="514" r:id="rId14"/>
    <p:sldId id="516" r:id="rId15"/>
    <p:sldId id="539" r:id="rId16"/>
    <p:sldId id="315" r:id="rId17"/>
    <p:sldId id="538" r:id="rId18"/>
    <p:sldId id="41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Pierce" initials="GP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65B"/>
    <a:srgbClr val="3284BF"/>
    <a:srgbClr val="556099"/>
    <a:srgbClr val="E2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206" autoAdjust="0"/>
  </p:normalViewPr>
  <p:slideViewPr>
    <p:cSldViewPr>
      <p:cViewPr varScale="1">
        <p:scale>
          <a:sx n="104" d="100"/>
          <a:sy n="104" d="100"/>
        </p:scale>
        <p:origin x="18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E94461-FBEE-40AD-BCD5-78794BA3435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C45933-7DBF-4386-8404-E5DC4EB4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6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This is not your typical IRWM Grant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79D5F-F2E2-7E4B-A487-31F1F3B3A676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2, 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77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E84F5-2B97-354D-91B2-E830CA8DF5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95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E982EB1-7068-4240-8DB9-C8C6E3795698}" type="datetime4">
              <a:rPr lang="en-US" smtClean="0"/>
              <a:t>September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E84F5-2B97-354D-91B2-E830CA8DF5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9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Research shows heightened mistrust: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Minority, esp. Latino, households most likely to mistrust the tap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African American households are most likely to rely on bottled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5933-7DBF-4386-8404-E5DC4EB4F5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C10-7624-4EDE-AA62-98BAF91DDD6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8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DB55-CB71-4C84-8487-6A1801C3D9DB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1A16-FA36-4960-BA63-4CDE9E274C05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29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79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72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0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83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390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08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77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9E84-2C78-48CB-8B6A-98E1C0AD7580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1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20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990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C10-7624-4EDE-AA62-98BAF91DD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22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9E84-2C78-48CB-8B6A-98E1C0AD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3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CF21-0699-4F58-9173-DAC2B25CB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2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24D5-4ACA-4689-9B61-8A1C028D6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3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1D89-7F25-4598-AC7E-9C8AC0D91C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A12A-01BB-4368-8AAF-453922E2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9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CBA1-E487-455C-8650-99F15EEBA2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CF21-0699-4F58-9173-DAC2B25CB587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7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C897-7585-4B43-A92C-6892CEC4CF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14C-405D-4ABB-B789-7546A88B1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26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DB55-CB71-4C84-8487-6A1801C3D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53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1A16-FA36-4960-BA63-4CDE9E274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1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BBD18-8317-F14A-AAA4-17E701C2D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13722" y="365126"/>
            <a:ext cx="4230278" cy="5390359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6DE5C-156A-6543-952D-92271B8D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71600"/>
            <a:ext cx="3942159" cy="4383884"/>
          </a:xfrm>
        </p:spPr>
        <p:txBody>
          <a:bodyPr/>
          <a:lstStyle>
            <a:lvl1pPr marL="0" indent="0">
              <a:buNone/>
              <a:defRPr sz="1200">
                <a:solidFill>
                  <a:srgbClr val="272525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969649-4114-4D4B-81A1-5BC19AD4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943350" cy="777875"/>
          </a:xfrm>
          <a:prstGeom prst="rect">
            <a:avLst/>
          </a:prstGeom>
        </p:spPr>
        <p:txBody>
          <a:bodyPr anchor="t" anchorCtr="0"/>
          <a:lstStyle>
            <a:lvl1pPr fontAlgn="t" hangingPunct="1"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E2B88B-2253-824E-8C5B-CD70A322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339C2BD-51C7-F949-BC0B-C05A397160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72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B7F6A-5523-3B42-AFB7-3BA1B4181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1601"/>
            <a:ext cx="3886200" cy="4364182"/>
          </a:xfrm>
        </p:spPr>
        <p:txBody>
          <a:bodyPr>
            <a:noAutofit/>
          </a:bodyPr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6CA48-9CCB-3449-88BF-170EF623A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1601"/>
            <a:ext cx="3886200" cy="4364182"/>
          </a:xfrm>
        </p:spPr>
        <p:txBody>
          <a:bodyPr>
            <a:noAutofit/>
          </a:bodyPr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D45C81-3F7E-6B4A-A4CA-72482615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7875"/>
          </a:xfrm>
          <a:prstGeom prst="rect">
            <a:avLst/>
          </a:prstGeom>
        </p:spPr>
        <p:txBody>
          <a:bodyPr anchor="t" anchorCtr="0"/>
          <a:lstStyle>
            <a:lvl1pPr fontAlgn="t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7E612B-2B63-8946-86FE-45AB445A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A16D0-F8BC-7044-A759-6F816BA3D8B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3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481774-D708-3B4A-9C9F-54047592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860F34-982D-594C-8F58-B0B58D96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1601"/>
            <a:ext cx="7886700" cy="43641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72525"/>
                </a:solidFill>
                <a:latin typeface="Source Sans Pro" panose="020B0503030403020204" pitchFamily="34" charset="0"/>
              </a:defRPr>
            </a:lvl1pPr>
            <a:lvl2pPr>
              <a:buNone/>
              <a:defRPr>
                <a:solidFill>
                  <a:srgbClr val="272525"/>
                </a:solidFill>
              </a:defRPr>
            </a:lvl2pPr>
            <a:lvl3pPr>
              <a:buNone/>
              <a:defRPr>
                <a:solidFill>
                  <a:srgbClr val="272525"/>
                </a:solidFill>
              </a:defRPr>
            </a:lvl3pPr>
            <a:lvl4pPr>
              <a:buNone/>
              <a:defRPr>
                <a:solidFill>
                  <a:srgbClr val="272525"/>
                </a:solidFill>
              </a:defRPr>
            </a:lvl4pPr>
            <a:lvl5pPr>
              <a:buNone/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99DE9-FB19-394B-8589-12DB5087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DF0BD-ECD9-2845-B3DE-6D9C29B98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60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481774-D708-3B4A-9C9F-54047592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860F34-982D-594C-8F58-B0B58D96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1601"/>
            <a:ext cx="3771900" cy="43641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72525"/>
                </a:solidFill>
                <a:latin typeface="Sofia Pro Light" pitchFamily="2" charset="0"/>
              </a:defRPr>
            </a:lvl1pPr>
            <a:lvl2pPr>
              <a:buNone/>
              <a:defRPr>
                <a:solidFill>
                  <a:srgbClr val="272525"/>
                </a:solidFill>
              </a:defRPr>
            </a:lvl2pPr>
            <a:lvl3pPr>
              <a:buNone/>
              <a:defRPr>
                <a:solidFill>
                  <a:srgbClr val="272525"/>
                </a:solidFill>
              </a:defRPr>
            </a:lvl3pPr>
            <a:lvl4pPr>
              <a:buNone/>
              <a:defRPr>
                <a:solidFill>
                  <a:srgbClr val="272525"/>
                </a:solidFill>
              </a:defRPr>
            </a:lvl4pPr>
            <a:lvl5pPr>
              <a:buNone/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99DE9-FB19-394B-8589-12DB5087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56A2B7-CF55-004F-AAAD-E0A56EB0D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3925" y="1354283"/>
            <a:ext cx="3781425" cy="4381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48B11-5CDD-0E41-9143-79A12C0F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60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481774-D708-3B4A-9C9F-54047592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860F34-982D-594C-8F58-B0B58D96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1601"/>
            <a:ext cx="7886700" cy="43641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72525"/>
                </a:solidFill>
                <a:latin typeface="Sofia Pro Light" pitchFamily="2" charset="0"/>
              </a:defRPr>
            </a:lvl1pPr>
            <a:lvl2pPr>
              <a:buNone/>
              <a:defRPr>
                <a:solidFill>
                  <a:srgbClr val="272525"/>
                </a:solidFill>
              </a:defRPr>
            </a:lvl2pPr>
            <a:lvl3pPr>
              <a:buNone/>
              <a:defRPr>
                <a:solidFill>
                  <a:srgbClr val="272525"/>
                </a:solidFill>
              </a:defRPr>
            </a:lvl3pPr>
            <a:lvl4pPr>
              <a:buNone/>
              <a:defRPr>
                <a:solidFill>
                  <a:srgbClr val="272525"/>
                </a:solidFill>
              </a:defRPr>
            </a:lvl4pPr>
            <a:lvl5pPr>
              <a:buNone/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99DE9-FB19-394B-8589-12DB5087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0A647-55F5-5C4E-AC14-1B0A7ADF5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20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481774-D708-3B4A-9C9F-54047592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860F34-982D-594C-8F58-B0B58D96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1601"/>
            <a:ext cx="7886700" cy="4364182"/>
          </a:xfrm>
        </p:spPr>
        <p:txBody>
          <a:bodyPr lIns="0" tIns="0" rIns="0" bIns="0" numCol="2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72525"/>
                </a:solidFill>
                <a:latin typeface="Sofia Pro Light" pitchFamily="2" charset="0"/>
              </a:defRPr>
            </a:lvl1pPr>
            <a:lvl2pPr>
              <a:buNone/>
              <a:defRPr>
                <a:solidFill>
                  <a:srgbClr val="272525"/>
                </a:solidFill>
              </a:defRPr>
            </a:lvl2pPr>
            <a:lvl3pPr>
              <a:buNone/>
              <a:defRPr>
                <a:solidFill>
                  <a:srgbClr val="272525"/>
                </a:solidFill>
              </a:defRPr>
            </a:lvl3pPr>
            <a:lvl4pPr>
              <a:buNone/>
              <a:defRPr>
                <a:solidFill>
                  <a:srgbClr val="272525"/>
                </a:solidFill>
              </a:defRPr>
            </a:lvl4pPr>
            <a:lvl5pPr>
              <a:buNone/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BC929-C1FB-F44F-B4F0-5514EA1A0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CCECB-36BE-A449-B125-2E548E852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24D5-4ACA-4689-9B61-8A1C028D6ABE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1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CCECC-1085-A847-A141-C838068515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384513"/>
            <a:ext cx="3868340" cy="513596"/>
          </a:xfrm>
        </p:spPr>
        <p:txBody>
          <a:bodyPr lIns="0" tIns="0" rIns="0" anchor="t"/>
          <a:lstStyle>
            <a:lvl1pPr marL="0" indent="0" algn="ctr">
              <a:buNone/>
              <a:defRPr sz="1800" b="1" i="0">
                <a:solidFill>
                  <a:srgbClr val="007E8F"/>
                </a:solidFill>
                <a:latin typeface="Sofia Pro Bold Condensed" pitchFamily="2" charset="0"/>
                <a:ea typeface="Source Serif Pro Semibold" panose="020406030504050202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0C241-61CB-F445-A394-6F177930A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884" y="2136563"/>
            <a:ext cx="3511298" cy="3336925"/>
          </a:xfrm>
        </p:spPr>
        <p:txBody>
          <a:bodyPr/>
          <a:lstStyle>
            <a:lvl1pPr>
              <a:defRPr sz="1800">
                <a:solidFill>
                  <a:srgbClr val="272525"/>
                </a:solidFill>
              </a:defRPr>
            </a:lvl1pPr>
            <a:lvl2pPr>
              <a:defRPr sz="1500">
                <a:solidFill>
                  <a:srgbClr val="272525"/>
                </a:solidFill>
              </a:defRPr>
            </a:lvl2pPr>
            <a:lvl3pPr>
              <a:defRPr sz="1350">
                <a:solidFill>
                  <a:srgbClr val="272525"/>
                </a:solidFill>
              </a:defRPr>
            </a:lvl3pPr>
            <a:lvl4pPr>
              <a:defRPr sz="1200">
                <a:solidFill>
                  <a:srgbClr val="272525"/>
                </a:solidFill>
              </a:defRPr>
            </a:lvl4pPr>
            <a:lvl5pPr>
              <a:defRPr>
                <a:solidFill>
                  <a:srgbClr val="4E4E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CBDB-3C3C-684A-BA61-D4F04D3536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89282"/>
            <a:ext cx="3887391" cy="513596"/>
          </a:xfrm>
        </p:spPr>
        <p:txBody>
          <a:bodyPr lIns="0" tIns="0" rIns="0" anchor="t"/>
          <a:lstStyle>
            <a:lvl1pPr marL="0" indent="0" algn="ctr">
              <a:buNone/>
              <a:defRPr sz="1800" b="1" i="0">
                <a:solidFill>
                  <a:srgbClr val="007E8F"/>
                </a:solidFill>
                <a:latin typeface="Sofia Pro Bold Condensed" pitchFamily="2" charset="0"/>
                <a:ea typeface="Source Serif Pro Semibold" panose="020406030504050202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75273-AA8D-6F4D-BC8B-137C812F4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5243" y="2139624"/>
            <a:ext cx="3511298" cy="3336925"/>
          </a:xfrm>
        </p:spPr>
        <p:txBody>
          <a:bodyPr/>
          <a:lstStyle>
            <a:lvl1pPr>
              <a:defRPr sz="1800">
                <a:solidFill>
                  <a:srgbClr val="272525"/>
                </a:solidFill>
              </a:defRPr>
            </a:lvl1pPr>
            <a:lvl2pPr>
              <a:defRPr sz="1500">
                <a:solidFill>
                  <a:srgbClr val="272525"/>
                </a:solidFill>
              </a:defRPr>
            </a:lvl2pPr>
            <a:lvl3pPr>
              <a:defRPr sz="1350">
                <a:solidFill>
                  <a:srgbClr val="272525"/>
                </a:solidFill>
              </a:defRPr>
            </a:lvl3pPr>
            <a:lvl4pPr>
              <a:defRPr sz="1200">
                <a:solidFill>
                  <a:srgbClr val="272525"/>
                </a:solidFill>
              </a:defRPr>
            </a:lvl4pPr>
            <a:lvl5pPr>
              <a:defRPr>
                <a:solidFill>
                  <a:srgbClr val="4E4E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3343E4-D9D8-944C-83DA-8B01401E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DFE57-AFC7-C343-A95E-97B8F4BC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5D3B246-7ECA-EE4C-AB68-2B03DBDFBE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67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D9B3-9088-004D-8C19-8B0DEFFE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8272D-FAFF-4349-AE61-1BC7F5EBD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8A5E7274-4DC4-754D-BE3C-8D9C8569E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62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2CBFA3A-555B-334D-8EAC-E9E7741573DE}"/>
              </a:ext>
            </a:extLst>
          </p:cNvPr>
          <p:cNvSpPr txBox="1">
            <a:spLocks/>
          </p:cNvSpPr>
          <p:nvPr userDrawn="1"/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72525"/>
                </a:solidFill>
                <a:latin typeface="Sofia Pro Soft Regular" panose="020B0000000000000000" pitchFamily="34" charset="0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F5DABD-74D0-A047-B7C0-12DFAD418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90FE677-C3DF-5B4E-BA21-2FE3281FD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86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59B0A7-16D8-684D-9DF0-EBE4F4BCB5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9144000" cy="6026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5C38DC39-E8F4-864C-9FD9-88053270AF18}"/>
              </a:ext>
            </a:extLst>
          </p:cNvPr>
          <p:cNvSpPr/>
          <p:nvPr userDrawn="1"/>
        </p:nvSpPr>
        <p:spPr>
          <a:xfrm rot="5400000">
            <a:off x="-1083463" y="1083464"/>
            <a:ext cx="6026932" cy="3860006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96699-1FA7-DB47-9314-2BE84BA4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03225"/>
            <a:ext cx="2633798" cy="1229632"/>
          </a:xfrm>
        </p:spPr>
        <p:txBody>
          <a:bodyPr/>
          <a:lstStyle>
            <a:lvl1pPr marL="6858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A52F6-75C8-7644-8312-DE54BE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5911-6C2E-1A45-86C9-CEE7D998ACEA}" type="datetime4">
              <a:rPr lang="en-US" smtClean="0"/>
              <a:t>September 2, 2022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49FA6-F176-D740-B11D-B1DD23F0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SFEP Power Point Template 2021</a:t>
            </a:r>
            <a:endParaRPr lang="en-US" dirty="0">
              <a:latin typeface="Sofia Pro Soft Regular" panose="020B0000000000000000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22C848-F6A2-7947-A758-2839289FF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515" y="1751013"/>
            <a:ext cx="2633798" cy="3930650"/>
          </a:xfrm>
        </p:spPr>
        <p:txBody>
          <a:bodyPr/>
          <a:lstStyle>
            <a:lvl1pPr>
              <a:buNone/>
              <a:defRPr sz="1050" b="0" i="0">
                <a:solidFill>
                  <a:schemeClr val="bg2"/>
                </a:solidFill>
                <a:latin typeface="Sofia Pro Light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875801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6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51" indent="0" algn="ctr">
              <a:buNone/>
              <a:defRPr sz="1350"/>
            </a:lvl3pPr>
            <a:lvl4pPr marL="1028626" indent="0" algn="ctr">
              <a:buNone/>
              <a:defRPr sz="1200"/>
            </a:lvl4pPr>
            <a:lvl5pPr marL="1371501" indent="0" algn="ctr">
              <a:buNone/>
              <a:defRPr sz="1200"/>
            </a:lvl5pPr>
            <a:lvl6pPr marL="1714376" indent="0" algn="ctr">
              <a:buNone/>
              <a:defRPr sz="1200"/>
            </a:lvl6pPr>
            <a:lvl7pPr marL="2057252" indent="0" algn="ctr">
              <a:buNone/>
              <a:defRPr sz="1200"/>
            </a:lvl7pPr>
            <a:lvl8pPr marL="2400127" indent="0" algn="ctr">
              <a:buNone/>
              <a:defRPr sz="1200"/>
            </a:lvl8pPr>
            <a:lvl9pPr marL="274300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B888-46C1-44CA-A72F-BB4872B09D0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D559-ED79-4B56-9CF2-94DD29B2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0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B6AE79-CB42-AF48-9A48-0E95F619C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292" b="22639"/>
          <a:stretch/>
        </p:blipFill>
        <p:spPr>
          <a:xfrm>
            <a:off x="0" y="0"/>
            <a:ext cx="9144000" cy="6041352"/>
          </a:xfrm>
          <a:prstGeom prst="flowChartProcess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71D88-E67F-0442-A51B-002EF1A0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738"/>
            <a:ext cx="9144000" cy="2743200"/>
          </a:xfrm>
          <a:prstGeom prst="rect">
            <a:avLst/>
          </a:prstGeom>
          <a:solidFill>
            <a:srgbClr val="F99E23">
              <a:alpha val="60000"/>
            </a:srgbClr>
          </a:solidFill>
        </p:spPr>
        <p:txBody>
          <a:bodyPr wrap="square" lIns="914400" tIns="0" rIns="914400" bIns="0" anchor="ctr">
            <a:noAutofit/>
          </a:bodyPr>
          <a:lstStyle>
            <a:lvl1pPr>
              <a:defRPr sz="3300" b="0" i="0">
                <a:solidFill>
                  <a:srgbClr val="FFFFFF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endParaRPr lang="en-US" sz="4500" dirty="0">
              <a:solidFill>
                <a:srgbClr val="FFFFFF"/>
              </a:solidFill>
              <a:latin typeface="Sofia Pro Soft Light" panose="020B00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AAA15-3DB5-7A4E-B263-36FAA4A8677B}"/>
              </a:ext>
            </a:extLst>
          </p:cNvPr>
          <p:cNvSpPr txBox="1"/>
          <p:nvPr userDrawn="1"/>
        </p:nvSpPr>
        <p:spPr>
          <a:xfrm>
            <a:off x="106879" y="480950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46940D9-C6D4-3543-B48B-A140AF52D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FFFFFF"/>
                </a:solidFill>
                <a:latin typeface="Source Sans Pro" panose="020B0503030403020204" pitchFamily="34" charset="0"/>
              </a:defRPr>
            </a:lvl1pPr>
          </a:lstStyle>
          <a:p>
            <a:fld id="{8152E3ED-018C-B84A-AB0F-E20BE5728A00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1D89-7F25-4598-AC7E-9C8AC0D91C57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A12A-01BB-4368-8AAF-453922E26BEA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CBA1-E487-455C-8650-99F15EEBA278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C897-7585-4B43-A92C-6892CEC4CF43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14C-405D-4ABB-B789-7546A88B192B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6DCC-3C83-4F0B-A425-82023197A06C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82C6-AB7F-44F3-AE8E-4BF8242A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595D-0285-4B2E-A683-C07B78D6B2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E187-5DC1-4238-8942-DA47F5794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45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6DCC-3C83-4F0B-A425-82023197A0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82C6-AB7F-44F3-AE8E-4BF8242A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EF9E8-3D8A-F743-B41E-69D7A4D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7778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01601-4F46-804B-8B92-B047D132464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8650" y="1371601"/>
            <a:ext cx="7886700" cy="434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B39A759A-0D9F-4F45-A560-B4284D48A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6139176"/>
            <a:ext cx="1205120" cy="718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fld id="{56BA5911-6C2E-1A45-86C9-CEE7D998ACEA}" type="datetime4">
              <a:rPr lang="en-US" smtClean="0"/>
              <a:pPr/>
              <a:t>September 2, 2022</a:t>
            </a:fld>
            <a:endParaRPr lang="en-US" dirty="0">
              <a:latin typeface="Source Sans Pro" panose="020B0503030403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B59350-6991-5949-A91D-AC1FC5729102}"/>
              </a:ext>
            </a:extLst>
          </p:cNvPr>
          <p:cNvCxnSpPr>
            <a:cxnSpLocks/>
          </p:cNvCxnSpPr>
          <p:nvPr userDrawn="1"/>
        </p:nvCxnSpPr>
        <p:spPr>
          <a:xfrm>
            <a:off x="8146360" y="6422387"/>
            <a:ext cx="0" cy="152400"/>
          </a:xfrm>
          <a:prstGeom prst="line">
            <a:avLst/>
          </a:prstGeom>
          <a:ln w="12700">
            <a:solidFill>
              <a:srgbClr val="4E4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22F775E2-BECB-DC42-AC63-BECD49A79FBC}"/>
              </a:ext>
            </a:extLst>
          </p:cNvPr>
          <p:cNvSpPr txBox="1">
            <a:spLocks/>
          </p:cNvSpPr>
          <p:nvPr userDrawn="1"/>
        </p:nvSpPr>
        <p:spPr>
          <a:xfrm>
            <a:off x="8286750" y="6139174"/>
            <a:ext cx="228600" cy="718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AC8D15-1A9E-D543-995C-70B9F5DA3974}" type="slidenum">
              <a:rPr lang="en-US" sz="1050" b="0" i="0" smtClean="0">
                <a:solidFill>
                  <a:srgbClr val="4D4D4F"/>
                </a:solidFill>
                <a:latin typeface="Source Sans Pro" panose="020B0503030403020204" pitchFamily="34" charset="0"/>
              </a:rPr>
              <a:pPr algn="ctr"/>
              <a:t>‹#›</a:t>
            </a:fld>
            <a:endParaRPr lang="en-US" sz="1050" b="0" i="0" dirty="0">
              <a:solidFill>
                <a:srgbClr val="4D4D4F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5565A1-F6E7-6344-A897-5DC9CE0B27C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28650" y="6155274"/>
            <a:ext cx="1638668" cy="564086"/>
          </a:xfrm>
          <a:prstGeom prst="rect">
            <a:avLst/>
          </a:prstGeom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93CE2-C9CE-FD43-95C0-0BED927F306E}"/>
              </a:ext>
            </a:extLst>
          </p:cNvPr>
          <p:cNvCxnSpPr>
            <a:cxnSpLocks/>
          </p:cNvCxnSpPr>
          <p:nvPr userDrawn="1"/>
        </p:nvCxnSpPr>
        <p:spPr>
          <a:xfrm>
            <a:off x="0" y="6041363"/>
            <a:ext cx="9144000" cy="0"/>
          </a:xfrm>
          <a:prstGeom prst="line">
            <a:avLst/>
          </a:prstGeom>
          <a:ln w="19050">
            <a:solidFill>
              <a:srgbClr val="666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153B1C-7CFD-0943-B9AF-6DB7F7F3E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139174"/>
            <a:ext cx="3086100" cy="718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rgbClr val="4D4D4F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SFEP Power Point Template 2021</a:t>
            </a:r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1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2D5094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272525"/>
          </a:solidFill>
          <a:latin typeface="Source Sans Pro" panose="020B05030304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272525"/>
          </a:solidFill>
          <a:latin typeface="Source Sans Pro" panose="020B05030304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272525"/>
          </a:solidFill>
          <a:latin typeface="Source Sans Pro" panose="020B05030304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72525"/>
          </a:solidFill>
          <a:latin typeface="Source Sans Pro" panose="020B05030304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72525"/>
          </a:solidFill>
          <a:latin typeface="Source Sans Pro" panose="020B05030304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Rational Mistrust?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Role of Infrastructure Neglect in Under-reliance on the Tap in Disadvantaged Urban Communities </a:t>
            </a:r>
            <a:endParaRPr lang="en-US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Gregory Pierce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gspierce@ucla.edu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Sept 2, 2022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UCLA_Do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45" y="5638800"/>
            <a:ext cx="1880709" cy="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Origin Points of Tap Water Mistrust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DE770-2D3E-441F-8FA6-AA103F4F3550}"/>
              </a:ext>
            </a:extLst>
          </p:cNvPr>
          <p:cNvSpPr/>
          <p:nvPr/>
        </p:nvSpPr>
        <p:spPr>
          <a:xfrm>
            <a:off x="838200" y="5029200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Trouble Between Testing and the Tap: Addressing Under-regulated Causes of Mistrust in Drinking Water System Supply. Gregory Pierce, Silvia Gonzalez, Peter </a:t>
            </a:r>
            <a:r>
              <a:rPr lang="en-US" sz="1600" dirty="0" err="1"/>
              <a:t>Roquemore</a:t>
            </a:r>
            <a:r>
              <a:rPr lang="en-US" sz="1600" dirty="0"/>
              <a:t> and Rebecca Ferdman (submitted to Environmental Health Perspectives)</a:t>
            </a:r>
          </a:p>
          <a:p>
            <a:pPr lvl="0">
              <a:spcAft>
                <a:spcPts val="1200"/>
              </a:spcAft>
              <a:defRPr/>
            </a:pP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0CA96B-18B9-3D4A-6A9A-4A2148B8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0" y="1331118"/>
            <a:ext cx="6929259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6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Results: Infrastructure Contributions in LA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DDC73-7576-71FD-0CCA-5F572280A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11481" r="21667" b="10000"/>
          <a:stretch/>
        </p:blipFill>
        <p:spPr>
          <a:xfrm>
            <a:off x="2362200" y="953655"/>
            <a:ext cx="45720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 who need to be involved: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7AD57-B2BD-4037-4EFD-D56DDAD09C51}"/>
              </a:ext>
            </a:extLst>
          </p:cNvPr>
          <p:cNvSpPr txBox="1"/>
          <p:nvPr/>
        </p:nvSpPr>
        <p:spPr>
          <a:xfrm>
            <a:off x="304800" y="990600"/>
            <a:ext cx="8763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Given the complexity and diffused responsibility and authority to address tap water distrust concerns, the following stakeholders can and should all take active steps to effect solutions: </a:t>
            </a:r>
          </a:p>
          <a:p>
            <a:pPr algn="l" rtl="0" fontAlgn="base"/>
            <a:endParaRPr lang="en-US" dirty="0">
              <a:solidFill>
                <a:srgbClr val="00000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1) concerned residents; 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2) local government decision-makers; </a:t>
            </a:r>
            <a:endParaRPr lang="en-US" dirty="0">
              <a:solidFill>
                <a:srgbClr val="000000"/>
              </a:solidFill>
            </a:endParaRP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3) County Public Health; </a:t>
            </a:r>
            <a:endParaRPr lang="en-US" dirty="0">
              <a:solidFill>
                <a:srgbClr val="000000"/>
              </a:solidFill>
            </a:endParaRP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4) affected water systems; 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5) State Division of Drinking Water; and 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6) legal advocacy groups 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404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E806-A51B-40CE-827A-332FF9DD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1092118"/>
            <a:ext cx="7886700" cy="583406"/>
          </a:xfrm>
        </p:spPr>
        <p:txBody>
          <a:bodyPr/>
          <a:lstStyle/>
          <a:p>
            <a:r>
              <a:rPr lang="en-US" b="1" dirty="0"/>
              <a:t>Bay Area Process (Wrapped 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1B975-D3AD-4968-B759-48747CED5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555693"/>
            <a:ext cx="8686800" cy="3273137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 Community &amp; Tribal Partners to choose from pre-set analyte panels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err="1"/>
              <a:t>SimpleLab</a:t>
            </a:r>
            <a:r>
              <a:rPr lang="en-US" sz="2100" dirty="0"/>
              <a:t> to furnish Community &amp; Tribal Partners with DIY Sampling Kits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Samples sent to labs via USPS; optional digital notes, photographs, and point-of-test surveys collected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 err="1"/>
              <a:t>SimpleLab</a:t>
            </a:r>
            <a:r>
              <a:rPr lang="en-US" sz="2100" dirty="0"/>
              <a:t> to provide lab results in PDF (paper) or html (online) formats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Community &amp; Tribal Partners to organize follow-up community meetings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56431-3E46-4440-A31B-2EDA87155B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/>
            <a:fld id="{56BA5911-6C2E-1A45-86C9-CEE7D998ACEA}" type="datetime4">
              <a:rPr lang="en-US"/>
              <a:pPr defTabSz="685800"/>
              <a:t>September 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4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7F491-D610-FC41-B356-DDB511047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145999"/>
            <a:ext cx="8540792" cy="389415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Stakeholders at all points in the process will have many Qs and desire for ad hoc conversations….only so much can plan this out v. have built in flexibility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One must try, but information cannot be explained to all stakeholders’ satisfaction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advise CPs on what to test for…different priorities here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measure WQ issues of concern and trust/affordability rigorously, while respecting survey fatigue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Few testing firms (labs) to do this work</a:t>
            </a:r>
          </a:p>
          <a:p>
            <a:pPr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Providing filter information (different opinions and tradeoffs here)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Few premise plumbing solutions once problems are identified…what is the path forward or is this work inherently limited to problem identification 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B18A7D-55DA-9D49-9607-FC0478CFDDA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00851" y="5461632"/>
            <a:ext cx="1205120" cy="539119"/>
          </a:xfrm>
        </p:spPr>
        <p:txBody>
          <a:bodyPr/>
          <a:lstStyle/>
          <a:p>
            <a:pPr defTabSz="685800"/>
            <a:fld id="{BCAA8A3C-58A9-944A-AAD3-169B2D8B9263}" type="datetime4">
              <a:rPr lang="en-US">
                <a:latin typeface="Calibri" panose="020F0502020204030204"/>
              </a:rPr>
              <a:pPr defTabSz="685800"/>
              <a:t>September 2, 2022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11E385-9F80-C648-AABE-3A5AB885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40" y="594054"/>
            <a:ext cx="7886700" cy="58340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Top Draft Lessons learned from Bay Area</a:t>
            </a:r>
          </a:p>
        </p:txBody>
      </p:sp>
    </p:spTree>
    <p:extLst>
      <p:ext uri="{BB962C8B-B14F-4D97-AF65-F5344CB8AC3E}">
        <p14:creationId xmlns:p14="http://schemas.microsoft.com/office/powerpoint/2010/main" val="60864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643527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gspierce@ucla.edu</a:t>
            </a:r>
          </a:p>
        </p:txBody>
      </p:sp>
    </p:spTree>
    <p:extLst>
      <p:ext uri="{BB962C8B-B14F-4D97-AF65-F5344CB8AC3E}">
        <p14:creationId xmlns:p14="http://schemas.microsoft.com/office/powerpoint/2010/main" val="314447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Terms: Safe, Clean and Mistrust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116722"/>
            <a:ext cx="883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Tap water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it does not violate primary, health-related standards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Tap water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the water provided does not violate “secondary” standards mostly related to color, taste or smell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Mistrust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occurs when customers do not believe their tap water is safe for drinking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suggests that customers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more likely to mistrust their tap water when it is unclean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when it is unsafe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91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F59AD-9D08-44D8-AAB3-5E9A4CC6D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14445" r="24167" b="14444"/>
          <a:stretch/>
        </p:blipFill>
        <p:spPr>
          <a:xfrm>
            <a:off x="1447800" y="838200"/>
            <a:ext cx="6400800" cy="49554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01F789-B8CE-4743-9A5B-3A27D63A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2322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Concentrations of Urban Mistrust at the Tap</a:t>
            </a:r>
          </a:p>
        </p:txBody>
      </p:sp>
    </p:spTree>
    <p:extLst>
      <p:ext uri="{BB962C8B-B14F-4D97-AF65-F5344CB8AC3E}">
        <p14:creationId xmlns:p14="http://schemas.microsoft.com/office/powerpoint/2010/main" val="128841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2CB84-186B-E743-B379-275ABAE7D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0851" y="5461632"/>
            <a:ext cx="1205120" cy="539119"/>
          </a:xfrm>
        </p:spPr>
        <p:txBody>
          <a:bodyPr/>
          <a:lstStyle/>
          <a:p>
            <a:pPr defTabSz="685800"/>
            <a:fld id="{6728829A-C8B3-5243-A2D6-808FFA15E9EC}" type="datetime4">
              <a:rPr lang="en-US">
                <a:latin typeface="Calibri" panose="020F0502020204030204"/>
              </a:rPr>
              <a:pPr defTabSz="685800"/>
              <a:t>September 2, 2022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3E0ED-7679-9C43-8884-668BD6EC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6763" y="1297454"/>
            <a:ext cx="5345355" cy="42276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>
                <a:latin typeface="+mn-lt"/>
              </a:rPr>
              <a:t>Goals and Objectives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n-lt"/>
              </a:rPr>
              <a:t>Work with disadvantaged, economically distressed, underrepresented, and tribal communities to: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Document needs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Identify possible solutions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Develop projects to implement the solutions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Obtain implementation funding in 2021</a:t>
            </a:r>
          </a:p>
          <a:p>
            <a:r>
              <a:rPr lang="en-US" sz="1800" b="1" dirty="0">
                <a:latin typeface="+mn-lt"/>
              </a:rPr>
              <a:t>Process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n-lt"/>
              </a:rPr>
              <a:t>Community Outreach Partners/Tribal Organizations contracted to: 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Conduct Needs Assessment surveys &amp; community meetings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Develop Project Concept Proposals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5A24F-497B-4D91-AF0C-2161025BC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" t="1649" r="1944" b="1805"/>
          <a:stretch/>
        </p:blipFill>
        <p:spPr>
          <a:xfrm>
            <a:off x="145362" y="1270908"/>
            <a:ext cx="3501353" cy="42276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1F7CFC-7298-9F45-9799-6725CDF5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" y="621246"/>
            <a:ext cx="9006803" cy="47200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  <a:cs typeface="Calibri" panose="020F0502020204030204" pitchFamily="34" charset="0"/>
              </a:rPr>
              <a:t>Disadvantaged Communities and Tribal Involvement Program</a:t>
            </a:r>
          </a:p>
        </p:txBody>
      </p:sp>
    </p:spTree>
    <p:extLst>
      <p:ext uri="{BB962C8B-B14F-4D97-AF65-F5344CB8AC3E}">
        <p14:creationId xmlns:p14="http://schemas.microsoft.com/office/powerpoint/2010/main" val="89662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7F71886-49D5-7748-9AF6-590C7F67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8507"/>
            <a:ext cx="9144000" cy="2570658"/>
          </a:xfrm>
          <a:prstGeom prst="rect">
            <a:avLst/>
          </a:prstGeom>
          <a:solidFill>
            <a:srgbClr val="E27908">
              <a:alpha val="70000"/>
            </a:srgbClr>
          </a:solidFill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Regional Tap Water Quality Testing Program: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Building Community Engagement and Trust in Drinking Water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74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Consequences of Mistrust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95350"/>
            <a:ext cx="8686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Individuals who mistrust tap water rely on tap alternatives which cause: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Negative health effects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High out of pocket expenditure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Stress and indignity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Additional negative impacts include: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Environmental externalities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Systems’ revenue and public confidence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1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915BD3-7791-44B2-BC06-235A9048A80E}"/>
              </a:ext>
            </a:extLst>
          </p:cNvPr>
          <p:cNvSpPr txBox="1"/>
          <p:nvPr/>
        </p:nvSpPr>
        <p:spPr>
          <a:xfrm>
            <a:off x="990600" y="5029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Peter Roquemore and Gregory Pierce (2019). Stopping the Drain On Household Budgets: Financing Upgrades to Premise Plumbing for Drinking Water in Los Angeles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B5A947-92B6-48EE-824F-F7BCE35C9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5" y="1060709"/>
            <a:ext cx="7487695" cy="3705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CB08F-293E-4F5F-9552-F8DDBC358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3004656" cy="2780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59D1D-CD59-4255-B0D2-FB4DE2039470}"/>
              </a:ext>
            </a:extLst>
          </p:cNvPr>
          <p:cNvSpPr/>
          <p:nvPr/>
        </p:nvSpPr>
        <p:spPr>
          <a:xfrm>
            <a:off x="152400" y="2387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Illustrating Consequences</a:t>
            </a:r>
            <a:endParaRPr lang="en-US" sz="2800" kern="1800" spc="5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9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Research on Mistrust: SES and Experience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45720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i="1" dirty="0">
                <a:solidFill>
                  <a:prstClr val="black"/>
                </a:solidFill>
              </a:rPr>
              <a:t>Sources: 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Gregory Pierce and Silvia Gonzalez (2016). “Mistrust at the Tap? Factors Contributing to Tap Water (Mis)Perception across the United States.” </a:t>
            </a:r>
            <a:r>
              <a:rPr lang="en-US" sz="1600" i="1" dirty="0">
                <a:solidFill>
                  <a:prstClr val="black"/>
                </a:solidFill>
              </a:rPr>
              <a:t>Water Policy.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</a:rPr>
              <a:t>Ariana </a:t>
            </a:r>
            <a:r>
              <a:rPr lang="en-US" sz="1600" dirty="0" err="1">
                <a:solidFill>
                  <a:prstClr val="black"/>
                </a:solidFill>
              </a:rPr>
              <a:t>Javidi</a:t>
            </a:r>
            <a:r>
              <a:rPr lang="en-US" sz="1600" dirty="0">
                <a:solidFill>
                  <a:prstClr val="black"/>
                </a:solidFill>
              </a:rPr>
              <a:t> and Gregory Pierce. Negative Drinking Water Perception's Severe Consequences: Examining Constrained Alternative Choices to the Tap (</a:t>
            </a:r>
            <a:r>
              <a:rPr lang="en-US" sz="1600" i="1" dirty="0">
                <a:solidFill>
                  <a:prstClr val="black"/>
                </a:solidFill>
              </a:rPr>
              <a:t>Water Resources Research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lvl="0"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" y="1107440"/>
            <a:ext cx="91131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16722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9BC85-7AAD-4107-83F7-D836B9F9080D}"/>
              </a:ext>
            </a:extLst>
          </p:cNvPr>
          <p:cNvSpPr txBox="1"/>
          <p:nvPr/>
        </p:nvSpPr>
        <p:spPr>
          <a:xfrm>
            <a:off x="0" y="1106562"/>
            <a:ext cx="8686800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Mistrust framed as behavioral rather than rational response in disadvantaged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i="1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prstClr val="black"/>
                </a:solidFill>
              </a:rPr>
              <a:t>“</a:t>
            </a:r>
            <a:r>
              <a:rPr lang="en-US" sz="2800" dirty="0"/>
              <a:t>Future interventions should encourage tap water use by </a:t>
            </a:r>
            <a:r>
              <a:rPr lang="en-US" sz="2800" i="1" dirty="0"/>
              <a:t>dispelling misconceptions and educating </a:t>
            </a:r>
            <a:r>
              <a:rPr lang="en-US" sz="2800" dirty="0"/>
              <a:t>low- income people in urban areas of LA County</a:t>
            </a:r>
            <a:r>
              <a:rPr lang="en-US" dirty="0"/>
              <a:t>”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Source: </a:t>
            </a:r>
            <a:r>
              <a:rPr lang="en-US" dirty="0">
                <a:solidFill>
                  <a:prstClr val="black"/>
                </a:solidFill>
              </a:rPr>
              <a:t>Family et al(2019). Reasons why low-income people in urban areas do not drink tap water. The Journal of the American Dental Association.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37DCC-3D17-4A5B-A2D4-BE1070F75A08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Research on Mistrust: Misperception</a:t>
            </a:r>
          </a:p>
        </p:txBody>
      </p:sp>
    </p:spTree>
    <p:extLst>
      <p:ext uri="{BB962C8B-B14F-4D97-AF65-F5344CB8AC3E}">
        <p14:creationId xmlns:p14="http://schemas.microsoft.com/office/powerpoint/2010/main" val="146441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SFEP Colors 2021">
      <a:dk1>
        <a:srgbClr val="242828"/>
      </a:dk1>
      <a:lt1>
        <a:srgbClr val="2C5094"/>
      </a:lt1>
      <a:dk2>
        <a:srgbClr val="FEFFFF"/>
      </a:dk2>
      <a:lt2>
        <a:srgbClr val="FEFFFF"/>
      </a:lt2>
      <a:accent1>
        <a:srgbClr val="FFD086"/>
      </a:accent1>
      <a:accent2>
        <a:srgbClr val="FFCF00"/>
      </a:accent2>
      <a:accent3>
        <a:srgbClr val="C1D95B"/>
      </a:accent3>
      <a:accent4>
        <a:srgbClr val="8B7062"/>
      </a:accent4>
      <a:accent5>
        <a:srgbClr val="E17808"/>
      </a:accent5>
      <a:accent6>
        <a:srgbClr val="8AC1E9"/>
      </a:accent6>
      <a:hlink>
        <a:srgbClr val="2C5094"/>
      </a:hlink>
      <a:folHlink>
        <a:srgbClr val="4C4C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15399</TotalTime>
  <Words>769</Words>
  <Application>Microsoft Office PowerPoint</Application>
  <PresentationFormat>On-screen Show (4:3)</PresentationFormat>
  <Paragraphs>114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Sofia Pro Bold Condensed</vt:lpstr>
      <vt:lpstr>Sofia Pro Light</vt:lpstr>
      <vt:lpstr>Sofia Pro Soft Light</vt:lpstr>
      <vt:lpstr>Sofia Pro Soft Regular</vt:lpstr>
      <vt:lpstr>Source Sans Pro</vt:lpstr>
      <vt:lpstr>Verdana</vt:lpstr>
      <vt:lpstr>Office Theme</vt:lpstr>
      <vt:lpstr>6_Office Theme</vt:lpstr>
      <vt:lpstr>1_Office Theme</vt:lpstr>
      <vt:lpstr>2_Custom Design</vt:lpstr>
      <vt:lpstr>PowerPoint Presentation</vt:lpstr>
      <vt:lpstr>Defining Terms: Safe, Clean and Mistrust</vt:lpstr>
      <vt:lpstr>Concentrations of Urban Mistrust at the Tap</vt:lpstr>
      <vt:lpstr>Disadvantaged Communities and Tribal Involvement Program</vt:lpstr>
      <vt:lpstr>Regional Tap Water Quality Testing Program: Building Community Engagement and Trust in Drinking Water </vt:lpstr>
      <vt:lpstr>Consequences of Mistrust</vt:lpstr>
      <vt:lpstr>PowerPoint Presentation</vt:lpstr>
      <vt:lpstr>Past Research on Mistrust: SES and Experience</vt:lpstr>
      <vt:lpstr>PowerPoint Presentation</vt:lpstr>
      <vt:lpstr>Potential Origin Points of Tap Water Mistrust</vt:lpstr>
      <vt:lpstr>Results: Infrastructure Contributions in LA City</vt:lpstr>
      <vt:lpstr>Stakeholders who need to be involved:</vt:lpstr>
      <vt:lpstr>Bay Area Process (Wrapped up)</vt:lpstr>
      <vt:lpstr>Top Draft Lessons learned from Bay Area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</dc:creator>
  <cp:lastModifiedBy>Greg</cp:lastModifiedBy>
  <cp:revision>631</cp:revision>
  <cp:lastPrinted>2018-01-11T19:52:05Z</cp:lastPrinted>
  <dcterms:created xsi:type="dcterms:W3CDTF">2012-06-01T20:47:03Z</dcterms:created>
  <dcterms:modified xsi:type="dcterms:W3CDTF">2022-09-02T16:32:00Z</dcterms:modified>
</cp:coreProperties>
</file>