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28" r:id="rId2"/>
    <p:sldMasterId id="2147483740" r:id="rId3"/>
    <p:sldMasterId id="2147483678" r:id="rId4"/>
    <p:sldMasterId id="2147483752" r:id="rId5"/>
  </p:sldMasterIdLst>
  <p:notesMasterIdLst>
    <p:notesMasterId r:id="rId28"/>
  </p:notesMasterIdLst>
  <p:sldIdLst>
    <p:sldId id="270" r:id="rId6"/>
    <p:sldId id="274" r:id="rId7"/>
    <p:sldId id="277" r:id="rId8"/>
    <p:sldId id="279" r:id="rId9"/>
    <p:sldId id="275" r:id="rId10"/>
    <p:sldId id="280" r:id="rId11"/>
    <p:sldId id="2217" r:id="rId12"/>
    <p:sldId id="2243" r:id="rId13"/>
    <p:sldId id="261" r:id="rId14"/>
    <p:sldId id="258" r:id="rId15"/>
    <p:sldId id="263" r:id="rId16"/>
    <p:sldId id="2244" r:id="rId17"/>
    <p:sldId id="265" r:id="rId18"/>
    <p:sldId id="266" r:id="rId19"/>
    <p:sldId id="2188" r:id="rId20"/>
    <p:sldId id="2170" r:id="rId21"/>
    <p:sldId id="2185" r:id="rId22"/>
    <p:sldId id="2242" r:id="rId23"/>
    <p:sldId id="2201" r:id="rId24"/>
    <p:sldId id="2200" r:id="rId25"/>
    <p:sldId id="2241" r:id="rId26"/>
    <p:sldId id="26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6DA9A5-C696-46F5-A504-56985257D594}">
          <p14:sldIdLst>
            <p14:sldId id="270"/>
            <p14:sldId id="274"/>
            <p14:sldId id="277"/>
            <p14:sldId id="279"/>
            <p14:sldId id="275"/>
            <p14:sldId id="280"/>
            <p14:sldId id="2217"/>
            <p14:sldId id="2243"/>
            <p14:sldId id="261"/>
            <p14:sldId id="258"/>
            <p14:sldId id="263"/>
            <p14:sldId id="2244"/>
            <p14:sldId id="265"/>
            <p14:sldId id="266"/>
            <p14:sldId id="2188"/>
            <p14:sldId id="2170"/>
            <p14:sldId id="2185"/>
            <p14:sldId id="2242"/>
            <p14:sldId id="2201"/>
            <p14:sldId id="2200"/>
            <p14:sldId id="2241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rina Marson" initials="SM" lastIdx="1" clrIdx="0">
    <p:extLst>
      <p:ext uri="{19B8F6BF-5375-455C-9EA6-DF929625EA0E}">
        <p15:presenceInfo xmlns:p15="http://schemas.microsoft.com/office/powerpoint/2012/main" userId="S::smarson@westyost.com::58cc122f-ffec-4ed5-a4dd-3e84cba50eb3" providerId="AD"/>
      </p:ext>
    </p:extLst>
  </p:cmAuthor>
  <p:cmAuthor id="2" name="Andy Rodgers" initials="AR" lastIdx="1" clrIdx="1">
    <p:extLst>
      <p:ext uri="{19B8F6BF-5375-455C-9EA6-DF929625EA0E}">
        <p15:presenceInfo xmlns:p15="http://schemas.microsoft.com/office/powerpoint/2012/main" userId="S::arodgers@westyost.com::7c2dbdfa-2bf3-494b-bf91-ec11125cff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115607"/>
    <a:srgbClr val="01AB52"/>
    <a:srgbClr val="000289"/>
    <a:srgbClr val="4A9D45"/>
    <a:srgbClr val="3C9DD3"/>
    <a:srgbClr val="41AD49"/>
    <a:srgbClr val="16706F"/>
    <a:srgbClr val="244190"/>
    <a:srgbClr val="2C3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9927" autoAdjust="0"/>
    <p:restoredTop sz="84841" autoAdjust="0"/>
  </p:normalViewPr>
  <p:slideViewPr>
    <p:cSldViewPr snapToGrid="0" snapToObjects="1">
      <p:cViewPr varScale="1">
        <p:scale>
          <a:sx n="100" d="100"/>
          <a:sy n="100" d="100"/>
        </p:scale>
        <p:origin x="10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31550-525B-45BB-932E-4588A47DEE1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4EE7BED-8F83-48A9-8987-B2F473AC963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Updates since last meeting</a:t>
          </a:r>
        </a:p>
        <a:p>
          <a:pPr>
            <a:lnSpc>
              <a:spcPct val="100000"/>
            </a:lnSpc>
            <a:defRPr b="1"/>
          </a:pPr>
          <a:endParaRPr lang="en-US" sz="1400" dirty="0"/>
        </a:p>
      </dgm:t>
    </dgm:pt>
    <dgm:pt modelId="{DEFA5812-09D1-4842-A944-E8E08DF00FF0}" type="parTrans" cxnId="{E220FD80-8CDC-43EE-B542-2C716AD275DC}">
      <dgm:prSet/>
      <dgm:spPr/>
      <dgm:t>
        <a:bodyPr/>
        <a:lstStyle/>
        <a:p>
          <a:endParaRPr lang="en-US"/>
        </a:p>
      </dgm:t>
    </dgm:pt>
    <dgm:pt modelId="{4602185D-9ADE-4283-95A3-2318CECBCA1F}" type="sibTrans" cxnId="{E220FD80-8CDC-43EE-B542-2C716AD275DC}">
      <dgm:prSet/>
      <dgm:spPr/>
      <dgm:t>
        <a:bodyPr/>
        <a:lstStyle/>
        <a:p>
          <a:endParaRPr lang="en-US"/>
        </a:p>
      </dgm:t>
    </dgm:pt>
    <dgm:pt modelId="{2B4262F8-5073-49A3-837A-6203BCBB912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Administrative Activities</a:t>
          </a:r>
        </a:p>
      </dgm:t>
    </dgm:pt>
    <dgm:pt modelId="{50DB1CE0-B058-4772-B999-A3E618F89591}" type="parTrans" cxnId="{057268C4-126A-42D6-ACFF-55AEED3EAB85}">
      <dgm:prSet/>
      <dgm:spPr/>
      <dgm:t>
        <a:bodyPr/>
        <a:lstStyle/>
        <a:p>
          <a:endParaRPr lang="en-US"/>
        </a:p>
      </dgm:t>
    </dgm:pt>
    <dgm:pt modelId="{34C19EB3-5903-4AC2-B978-499E6744C5E7}" type="sibTrans" cxnId="{057268C4-126A-42D6-ACFF-55AEED3EAB85}">
      <dgm:prSet/>
      <dgm:spPr/>
      <dgm:t>
        <a:bodyPr/>
        <a:lstStyle/>
        <a:p>
          <a:endParaRPr lang="en-US"/>
        </a:p>
      </dgm:t>
    </dgm:pt>
    <dgm:pt modelId="{728889F3-9319-4531-9362-5F9A3897DD5E}">
      <dgm:prSet custT="1"/>
      <dgm:spPr/>
      <dgm:t>
        <a:bodyPr/>
        <a:lstStyle/>
        <a:p>
          <a:pPr>
            <a:lnSpc>
              <a:spcPct val="100000"/>
            </a:lnSpc>
          </a:pPr>
          <a:endParaRPr lang="en-US" sz="1300" dirty="0"/>
        </a:p>
      </dgm:t>
    </dgm:pt>
    <dgm:pt modelId="{FD98F9AB-52DC-48D0-8A8C-F3551EE47B66}" type="parTrans" cxnId="{6A18DF5E-A48A-4FF4-927A-B81A807B942D}">
      <dgm:prSet/>
      <dgm:spPr/>
      <dgm:t>
        <a:bodyPr/>
        <a:lstStyle/>
        <a:p>
          <a:endParaRPr lang="en-US"/>
        </a:p>
      </dgm:t>
    </dgm:pt>
    <dgm:pt modelId="{C498353C-127F-4636-BA43-A0DA52202B4A}" type="sibTrans" cxnId="{6A18DF5E-A48A-4FF4-927A-B81A807B942D}">
      <dgm:prSet/>
      <dgm:spPr/>
      <dgm:t>
        <a:bodyPr/>
        <a:lstStyle/>
        <a:p>
          <a:endParaRPr lang="en-US"/>
        </a:p>
      </dgm:t>
    </dgm:pt>
    <dgm:pt modelId="{71AD028B-4381-4FBA-91E6-23D0BD72642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Communications</a:t>
          </a:r>
        </a:p>
      </dgm:t>
    </dgm:pt>
    <dgm:pt modelId="{894FF14C-CB4B-4EEF-983C-8FA5D13305A5}" type="parTrans" cxnId="{B9AB777E-09BC-4510-8713-6C1832BD5465}">
      <dgm:prSet/>
      <dgm:spPr/>
      <dgm:t>
        <a:bodyPr/>
        <a:lstStyle/>
        <a:p>
          <a:endParaRPr lang="en-US"/>
        </a:p>
      </dgm:t>
    </dgm:pt>
    <dgm:pt modelId="{E7EEFB32-2F9D-4B06-B5FE-B1E791AEACD5}" type="sibTrans" cxnId="{B9AB777E-09BC-4510-8713-6C1832BD5465}">
      <dgm:prSet/>
      <dgm:spPr/>
      <dgm:t>
        <a:bodyPr/>
        <a:lstStyle/>
        <a:p>
          <a:endParaRPr lang="en-US"/>
        </a:p>
      </dgm:t>
    </dgm:pt>
    <dgm:pt modelId="{CA9C8F47-881C-4D2E-B698-CF75C2F0BCD0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1600" dirty="0"/>
            <a:t>Committees</a:t>
          </a:r>
        </a:p>
      </dgm:t>
    </dgm:pt>
    <dgm:pt modelId="{6B967DE9-E982-459B-A01B-9D7C9E2B576D}" type="parTrans" cxnId="{94E46E0E-2A91-4632-856C-204ED6604FE0}">
      <dgm:prSet/>
      <dgm:spPr/>
      <dgm:t>
        <a:bodyPr/>
        <a:lstStyle/>
        <a:p>
          <a:endParaRPr lang="en-US"/>
        </a:p>
      </dgm:t>
    </dgm:pt>
    <dgm:pt modelId="{B73B019E-A648-42E9-A276-CFB17FFA485F}" type="sibTrans" cxnId="{94E46E0E-2A91-4632-856C-204ED6604FE0}">
      <dgm:prSet/>
      <dgm:spPr/>
      <dgm:t>
        <a:bodyPr/>
        <a:lstStyle/>
        <a:p>
          <a:endParaRPr lang="en-US"/>
        </a:p>
      </dgm:t>
    </dgm:pt>
    <dgm:pt modelId="{67245CEF-8A3C-4B3F-A61A-10A2D797FDD4}" type="pres">
      <dgm:prSet presAssocID="{E2231550-525B-45BB-932E-4588A47DEE14}" presName="root" presStyleCnt="0">
        <dgm:presLayoutVars>
          <dgm:dir/>
          <dgm:resizeHandles val="exact"/>
        </dgm:presLayoutVars>
      </dgm:prSet>
      <dgm:spPr/>
    </dgm:pt>
    <dgm:pt modelId="{18037818-E23E-4586-885E-5FD181F15F66}" type="pres">
      <dgm:prSet presAssocID="{34EE7BED-8F83-48A9-8987-B2F473AC963C}" presName="compNode" presStyleCnt="0"/>
      <dgm:spPr/>
    </dgm:pt>
    <dgm:pt modelId="{792E2A6B-ED27-41EE-8AC0-4CF83330C712}" type="pres">
      <dgm:prSet presAssocID="{34EE7BED-8F83-48A9-8987-B2F473AC963C}" presName="iconRect" presStyleLbl="node1" presStyleIdx="0" presStyleCnt="4" custLinFactNeighborX="10044" custLinFactNeighborY="-255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201EC13-6EA2-492A-AF0F-D96C8E5B3B0B}" type="pres">
      <dgm:prSet presAssocID="{34EE7BED-8F83-48A9-8987-B2F473AC963C}" presName="iconSpace" presStyleCnt="0"/>
      <dgm:spPr/>
    </dgm:pt>
    <dgm:pt modelId="{E12A1C35-75E8-46B9-B5D8-E1233C417D27}" type="pres">
      <dgm:prSet presAssocID="{34EE7BED-8F83-48A9-8987-B2F473AC963C}" presName="parTx" presStyleLbl="revTx" presStyleIdx="0" presStyleCnt="8" custScaleX="125519" custLinFactNeighborX="1954" custLinFactNeighborY="-46497">
        <dgm:presLayoutVars>
          <dgm:chMax val="0"/>
          <dgm:chPref val="0"/>
        </dgm:presLayoutVars>
      </dgm:prSet>
      <dgm:spPr/>
    </dgm:pt>
    <dgm:pt modelId="{5C3463D9-015B-4D3B-844F-5333B4322F84}" type="pres">
      <dgm:prSet presAssocID="{34EE7BED-8F83-48A9-8987-B2F473AC963C}" presName="txSpace" presStyleCnt="0"/>
      <dgm:spPr/>
    </dgm:pt>
    <dgm:pt modelId="{AF3D589A-EE02-420A-932F-092A905E5485}" type="pres">
      <dgm:prSet presAssocID="{34EE7BED-8F83-48A9-8987-B2F473AC963C}" presName="desTx" presStyleLbl="revTx" presStyleIdx="1" presStyleCnt="8">
        <dgm:presLayoutVars/>
      </dgm:prSet>
      <dgm:spPr/>
    </dgm:pt>
    <dgm:pt modelId="{451E2A73-9FE2-43C0-BFF5-EA09720FB246}" type="pres">
      <dgm:prSet presAssocID="{4602185D-9ADE-4283-95A3-2318CECBCA1F}" presName="sibTrans" presStyleCnt="0"/>
      <dgm:spPr/>
    </dgm:pt>
    <dgm:pt modelId="{AB085CF3-8433-4518-B713-CB68A53DE17C}" type="pres">
      <dgm:prSet presAssocID="{2B4262F8-5073-49A3-837A-6203BCBB912E}" presName="compNode" presStyleCnt="0"/>
      <dgm:spPr/>
    </dgm:pt>
    <dgm:pt modelId="{B4A0918A-C4A8-4CC9-85F0-6E83CBF411FE}" type="pres">
      <dgm:prSet presAssocID="{2B4262F8-5073-49A3-837A-6203BCBB912E}" presName="iconRect" presStyleLbl="node1" presStyleIdx="1" presStyleCnt="4" custLinFactNeighborX="-9619" custLinFactNeighborY="-156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3F7F3A2-F1EE-4771-9B52-D2EDDED14139}" type="pres">
      <dgm:prSet presAssocID="{2B4262F8-5073-49A3-837A-6203BCBB912E}" presName="iconSpace" presStyleCnt="0"/>
      <dgm:spPr/>
    </dgm:pt>
    <dgm:pt modelId="{387866F6-A488-45C1-B77F-BA0486C3095D}" type="pres">
      <dgm:prSet presAssocID="{2B4262F8-5073-49A3-837A-6203BCBB912E}" presName="parTx" presStyleLbl="revTx" presStyleIdx="2" presStyleCnt="8" custScaleX="144324" custLinFactNeighborX="160" custLinFactNeighborY="-40861">
        <dgm:presLayoutVars>
          <dgm:chMax val="0"/>
          <dgm:chPref val="0"/>
        </dgm:presLayoutVars>
      </dgm:prSet>
      <dgm:spPr/>
    </dgm:pt>
    <dgm:pt modelId="{6B8E0F70-33B1-4D08-8404-7EA15C35A2EB}" type="pres">
      <dgm:prSet presAssocID="{2B4262F8-5073-49A3-837A-6203BCBB912E}" presName="txSpace" presStyleCnt="0"/>
      <dgm:spPr/>
    </dgm:pt>
    <dgm:pt modelId="{CCB28823-199F-44A0-A4A2-C0AC30224CA8}" type="pres">
      <dgm:prSet presAssocID="{2B4262F8-5073-49A3-837A-6203BCBB912E}" presName="desTx" presStyleLbl="revTx" presStyleIdx="3" presStyleCnt="8">
        <dgm:presLayoutVars/>
      </dgm:prSet>
      <dgm:spPr/>
    </dgm:pt>
    <dgm:pt modelId="{02030411-412D-44CB-AD49-E62D6730B4E7}" type="pres">
      <dgm:prSet presAssocID="{34C19EB3-5903-4AC2-B978-499E6744C5E7}" presName="sibTrans" presStyleCnt="0"/>
      <dgm:spPr/>
    </dgm:pt>
    <dgm:pt modelId="{476D0132-7E15-4776-B508-82EA5C9D8BAB}" type="pres">
      <dgm:prSet presAssocID="{71AD028B-4381-4FBA-91E6-23D0BD72642A}" presName="compNode" presStyleCnt="0"/>
      <dgm:spPr/>
    </dgm:pt>
    <dgm:pt modelId="{584BEAC9-A283-4679-A0CE-D84A819869FB}" type="pres">
      <dgm:prSet presAssocID="{71AD028B-4381-4FBA-91E6-23D0BD72642A}" presName="iconRect" presStyleLbl="node1" presStyleIdx="2" presStyleCnt="4" custLinFactNeighborX="-63361" custLinFactNeighborY="-882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D058344-305F-4ED5-B648-91F28939A325}" type="pres">
      <dgm:prSet presAssocID="{71AD028B-4381-4FBA-91E6-23D0BD72642A}" presName="iconSpace" presStyleCnt="0"/>
      <dgm:spPr/>
    </dgm:pt>
    <dgm:pt modelId="{3E88424D-7F98-47AA-904E-068454FBC661}" type="pres">
      <dgm:prSet presAssocID="{71AD028B-4381-4FBA-91E6-23D0BD72642A}" presName="parTx" presStyleLbl="revTx" presStyleIdx="4" presStyleCnt="8" custScaleX="106707" custLinFactNeighborX="-20604" custLinFactNeighborY="-35225">
        <dgm:presLayoutVars>
          <dgm:chMax val="0"/>
          <dgm:chPref val="0"/>
        </dgm:presLayoutVars>
      </dgm:prSet>
      <dgm:spPr/>
    </dgm:pt>
    <dgm:pt modelId="{0EFF9048-36FB-4C01-9435-08B627E62598}" type="pres">
      <dgm:prSet presAssocID="{71AD028B-4381-4FBA-91E6-23D0BD72642A}" presName="txSpace" presStyleCnt="0"/>
      <dgm:spPr/>
    </dgm:pt>
    <dgm:pt modelId="{FBA9CC70-639D-4567-BFB3-A8A0856FF8CC}" type="pres">
      <dgm:prSet presAssocID="{71AD028B-4381-4FBA-91E6-23D0BD72642A}" presName="desTx" presStyleLbl="revTx" presStyleIdx="5" presStyleCnt="8">
        <dgm:presLayoutVars/>
      </dgm:prSet>
      <dgm:spPr/>
    </dgm:pt>
    <dgm:pt modelId="{FC243B92-87E8-4845-AB21-2AD95A0C66BE}" type="pres">
      <dgm:prSet presAssocID="{E7EEFB32-2F9D-4B06-B5FE-B1E791AEACD5}" presName="sibTrans" presStyleCnt="0"/>
      <dgm:spPr/>
    </dgm:pt>
    <dgm:pt modelId="{4DD648EB-2CDF-4002-A4AE-4E2769E3D34B}" type="pres">
      <dgm:prSet presAssocID="{CA9C8F47-881C-4D2E-B698-CF75C2F0BCD0}" presName="compNode" presStyleCnt="0"/>
      <dgm:spPr/>
    </dgm:pt>
    <dgm:pt modelId="{8EBF0AF0-7AD3-4F3F-9210-1A646C909D1B}" type="pres">
      <dgm:prSet presAssocID="{CA9C8F47-881C-4D2E-B698-CF75C2F0BCD0}" presName="iconRect" presStyleLbl="node1" presStyleIdx="3" presStyleCnt="4" custLinFactNeighborX="-59259" custLinFactNeighborY="-882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4E41E97-CF52-4296-A5BF-CA2E39FCEFD8}" type="pres">
      <dgm:prSet presAssocID="{CA9C8F47-881C-4D2E-B698-CF75C2F0BCD0}" presName="iconSpace" presStyleCnt="0"/>
      <dgm:spPr/>
    </dgm:pt>
    <dgm:pt modelId="{F01B84F8-FC4E-41A2-B64E-62817902894D}" type="pres">
      <dgm:prSet presAssocID="{CA9C8F47-881C-4D2E-B698-CF75C2F0BCD0}" presName="parTx" presStyleLbl="revTx" presStyleIdx="6" presStyleCnt="8" custScaleX="106455" custLinFactNeighborX="-23477" custLinFactNeighborY="-32407">
        <dgm:presLayoutVars>
          <dgm:chMax val="0"/>
          <dgm:chPref val="0"/>
        </dgm:presLayoutVars>
      </dgm:prSet>
      <dgm:spPr/>
    </dgm:pt>
    <dgm:pt modelId="{E4E5868B-2F46-42AA-9E56-9262AFA85C8D}" type="pres">
      <dgm:prSet presAssocID="{CA9C8F47-881C-4D2E-B698-CF75C2F0BCD0}" presName="txSpace" presStyleCnt="0"/>
      <dgm:spPr/>
    </dgm:pt>
    <dgm:pt modelId="{62D67F88-646A-4F5B-AF18-A5DFE0650226}" type="pres">
      <dgm:prSet presAssocID="{CA9C8F47-881C-4D2E-B698-CF75C2F0BCD0}" presName="desTx" presStyleLbl="revTx" presStyleIdx="7" presStyleCnt="8">
        <dgm:presLayoutVars/>
      </dgm:prSet>
      <dgm:spPr/>
    </dgm:pt>
  </dgm:ptLst>
  <dgm:cxnLst>
    <dgm:cxn modelId="{94E46E0E-2A91-4632-856C-204ED6604FE0}" srcId="{E2231550-525B-45BB-932E-4588A47DEE14}" destId="{CA9C8F47-881C-4D2E-B698-CF75C2F0BCD0}" srcOrd="3" destOrd="0" parTransId="{6B967DE9-E982-459B-A01B-9D7C9E2B576D}" sibTransId="{B73B019E-A648-42E9-A276-CFB17FFA485F}"/>
    <dgm:cxn modelId="{DC6F6711-C36F-4F18-BA66-75F928777D69}" type="presOf" srcId="{2B4262F8-5073-49A3-837A-6203BCBB912E}" destId="{387866F6-A488-45C1-B77F-BA0486C3095D}" srcOrd="0" destOrd="0" presId="urn:microsoft.com/office/officeart/2018/5/layout/CenteredIconLabelDescriptionList"/>
    <dgm:cxn modelId="{9C253024-3DF4-42F8-AF0A-918924434813}" type="presOf" srcId="{728889F3-9319-4531-9362-5F9A3897DD5E}" destId="{CCB28823-199F-44A0-A4A2-C0AC30224CA8}" srcOrd="0" destOrd="0" presId="urn:microsoft.com/office/officeart/2018/5/layout/CenteredIconLabelDescriptionList"/>
    <dgm:cxn modelId="{CCBEE53D-7903-420B-9F46-AC93A2F4BFCD}" type="presOf" srcId="{71AD028B-4381-4FBA-91E6-23D0BD72642A}" destId="{3E88424D-7F98-47AA-904E-068454FBC661}" srcOrd="0" destOrd="0" presId="urn:microsoft.com/office/officeart/2018/5/layout/CenteredIconLabelDescriptionList"/>
    <dgm:cxn modelId="{6A18DF5E-A48A-4FF4-927A-B81A807B942D}" srcId="{2B4262F8-5073-49A3-837A-6203BCBB912E}" destId="{728889F3-9319-4531-9362-5F9A3897DD5E}" srcOrd="0" destOrd="0" parTransId="{FD98F9AB-52DC-48D0-8A8C-F3551EE47B66}" sibTransId="{C498353C-127F-4636-BA43-A0DA52202B4A}"/>
    <dgm:cxn modelId="{B9AB777E-09BC-4510-8713-6C1832BD5465}" srcId="{E2231550-525B-45BB-932E-4588A47DEE14}" destId="{71AD028B-4381-4FBA-91E6-23D0BD72642A}" srcOrd="2" destOrd="0" parTransId="{894FF14C-CB4B-4EEF-983C-8FA5D13305A5}" sibTransId="{E7EEFB32-2F9D-4B06-B5FE-B1E791AEACD5}"/>
    <dgm:cxn modelId="{E220FD80-8CDC-43EE-B542-2C716AD275DC}" srcId="{E2231550-525B-45BB-932E-4588A47DEE14}" destId="{34EE7BED-8F83-48A9-8987-B2F473AC963C}" srcOrd="0" destOrd="0" parTransId="{DEFA5812-09D1-4842-A944-E8E08DF00FF0}" sibTransId="{4602185D-9ADE-4283-95A3-2318CECBCA1F}"/>
    <dgm:cxn modelId="{9790588E-2AD8-4352-8913-ED83AAD5E1D6}" type="presOf" srcId="{CA9C8F47-881C-4D2E-B698-CF75C2F0BCD0}" destId="{F01B84F8-FC4E-41A2-B64E-62817902894D}" srcOrd="0" destOrd="0" presId="urn:microsoft.com/office/officeart/2018/5/layout/CenteredIconLabelDescriptionList"/>
    <dgm:cxn modelId="{6A55429F-C834-4193-8DD5-BFF8C248A387}" type="presOf" srcId="{34EE7BED-8F83-48A9-8987-B2F473AC963C}" destId="{E12A1C35-75E8-46B9-B5D8-E1233C417D27}" srcOrd="0" destOrd="0" presId="urn:microsoft.com/office/officeart/2018/5/layout/CenteredIconLabelDescriptionList"/>
    <dgm:cxn modelId="{057268C4-126A-42D6-ACFF-55AEED3EAB85}" srcId="{E2231550-525B-45BB-932E-4588A47DEE14}" destId="{2B4262F8-5073-49A3-837A-6203BCBB912E}" srcOrd="1" destOrd="0" parTransId="{50DB1CE0-B058-4772-B999-A3E618F89591}" sibTransId="{34C19EB3-5903-4AC2-B978-499E6744C5E7}"/>
    <dgm:cxn modelId="{96ECCEFA-1075-42A6-A4E9-938AAAFD77D5}" type="presOf" srcId="{E2231550-525B-45BB-932E-4588A47DEE14}" destId="{67245CEF-8A3C-4B3F-A61A-10A2D797FDD4}" srcOrd="0" destOrd="0" presId="urn:microsoft.com/office/officeart/2018/5/layout/CenteredIconLabelDescriptionList"/>
    <dgm:cxn modelId="{60056343-E4F6-4C6A-BED0-FE87405F699F}" type="presParOf" srcId="{67245CEF-8A3C-4B3F-A61A-10A2D797FDD4}" destId="{18037818-E23E-4586-885E-5FD181F15F66}" srcOrd="0" destOrd="0" presId="urn:microsoft.com/office/officeart/2018/5/layout/CenteredIconLabelDescriptionList"/>
    <dgm:cxn modelId="{7AB5E05E-F3B3-4144-85D4-2DE02DED4A1F}" type="presParOf" srcId="{18037818-E23E-4586-885E-5FD181F15F66}" destId="{792E2A6B-ED27-41EE-8AC0-4CF83330C712}" srcOrd="0" destOrd="0" presId="urn:microsoft.com/office/officeart/2018/5/layout/CenteredIconLabelDescriptionList"/>
    <dgm:cxn modelId="{360E09E6-02B5-471A-BB26-FF5606D65E6D}" type="presParOf" srcId="{18037818-E23E-4586-885E-5FD181F15F66}" destId="{4201EC13-6EA2-492A-AF0F-D96C8E5B3B0B}" srcOrd="1" destOrd="0" presId="urn:microsoft.com/office/officeart/2018/5/layout/CenteredIconLabelDescriptionList"/>
    <dgm:cxn modelId="{54152077-3B8F-45F5-93A3-8A7F44E71968}" type="presParOf" srcId="{18037818-E23E-4586-885E-5FD181F15F66}" destId="{E12A1C35-75E8-46B9-B5D8-E1233C417D27}" srcOrd="2" destOrd="0" presId="urn:microsoft.com/office/officeart/2018/5/layout/CenteredIconLabelDescriptionList"/>
    <dgm:cxn modelId="{775DD7CE-5ABE-49CA-81A6-8DCB6F684587}" type="presParOf" srcId="{18037818-E23E-4586-885E-5FD181F15F66}" destId="{5C3463D9-015B-4D3B-844F-5333B4322F84}" srcOrd="3" destOrd="0" presId="urn:microsoft.com/office/officeart/2018/5/layout/CenteredIconLabelDescriptionList"/>
    <dgm:cxn modelId="{43619BE0-FE26-4032-AB41-E6F2EB7D0128}" type="presParOf" srcId="{18037818-E23E-4586-885E-5FD181F15F66}" destId="{AF3D589A-EE02-420A-932F-092A905E5485}" srcOrd="4" destOrd="0" presId="urn:microsoft.com/office/officeart/2018/5/layout/CenteredIconLabelDescriptionList"/>
    <dgm:cxn modelId="{8DF1081A-187D-4D64-86A6-EF533487B93B}" type="presParOf" srcId="{67245CEF-8A3C-4B3F-A61A-10A2D797FDD4}" destId="{451E2A73-9FE2-43C0-BFF5-EA09720FB246}" srcOrd="1" destOrd="0" presId="urn:microsoft.com/office/officeart/2018/5/layout/CenteredIconLabelDescriptionList"/>
    <dgm:cxn modelId="{82610CB3-CC11-497F-8357-876378809C0A}" type="presParOf" srcId="{67245CEF-8A3C-4B3F-A61A-10A2D797FDD4}" destId="{AB085CF3-8433-4518-B713-CB68A53DE17C}" srcOrd="2" destOrd="0" presId="urn:microsoft.com/office/officeart/2018/5/layout/CenteredIconLabelDescriptionList"/>
    <dgm:cxn modelId="{8401AFA3-4FF2-4FD3-8EA2-0BD439C91C82}" type="presParOf" srcId="{AB085CF3-8433-4518-B713-CB68A53DE17C}" destId="{B4A0918A-C4A8-4CC9-85F0-6E83CBF411FE}" srcOrd="0" destOrd="0" presId="urn:microsoft.com/office/officeart/2018/5/layout/CenteredIconLabelDescriptionList"/>
    <dgm:cxn modelId="{D0C05DDE-479C-4A25-9698-386036FAC31F}" type="presParOf" srcId="{AB085CF3-8433-4518-B713-CB68A53DE17C}" destId="{73F7F3A2-F1EE-4771-9B52-D2EDDED14139}" srcOrd="1" destOrd="0" presId="urn:microsoft.com/office/officeart/2018/5/layout/CenteredIconLabelDescriptionList"/>
    <dgm:cxn modelId="{D7495458-3C71-4570-869F-66AABEB5BEA7}" type="presParOf" srcId="{AB085CF3-8433-4518-B713-CB68A53DE17C}" destId="{387866F6-A488-45C1-B77F-BA0486C3095D}" srcOrd="2" destOrd="0" presId="urn:microsoft.com/office/officeart/2018/5/layout/CenteredIconLabelDescriptionList"/>
    <dgm:cxn modelId="{CADACB88-FC6D-4265-8AAE-09F2EDCCBC60}" type="presParOf" srcId="{AB085CF3-8433-4518-B713-CB68A53DE17C}" destId="{6B8E0F70-33B1-4D08-8404-7EA15C35A2EB}" srcOrd="3" destOrd="0" presId="urn:microsoft.com/office/officeart/2018/5/layout/CenteredIconLabelDescriptionList"/>
    <dgm:cxn modelId="{AF595E82-EA72-4006-B9C8-CEFB09DEE586}" type="presParOf" srcId="{AB085CF3-8433-4518-B713-CB68A53DE17C}" destId="{CCB28823-199F-44A0-A4A2-C0AC30224CA8}" srcOrd="4" destOrd="0" presId="urn:microsoft.com/office/officeart/2018/5/layout/CenteredIconLabelDescriptionList"/>
    <dgm:cxn modelId="{FA0BBB5B-E4ED-439C-A015-894A1F6305DE}" type="presParOf" srcId="{67245CEF-8A3C-4B3F-A61A-10A2D797FDD4}" destId="{02030411-412D-44CB-AD49-E62D6730B4E7}" srcOrd="3" destOrd="0" presId="urn:microsoft.com/office/officeart/2018/5/layout/CenteredIconLabelDescriptionList"/>
    <dgm:cxn modelId="{3B798FF4-DA1C-47BA-BDDE-88B0B9460BE8}" type="presParOf" srcId="{67245CEF-8A3C-4B3F-A61A-10A2D797FDD4}" destId="{476D0132-7E15-4776-B508-82EA5C9D8BAB}" srcOrd="4" destOrd="0" presId="urn:microsoft.com/office/officeart/2018/5/layout/CenteredIconLabelDescriptionList"/>
    <dgm:cxn modelId="{B7B1CCE5-ACB5-4846-853B-2720C2AB3BE4}" type="presParOf" srcId="{476D0132-7E15-4776-B508-82EA5C9D8BAB}" destId="{584BEAC9-A283-4679-A0CE-D84A819869FB}" srcOrd="0" destOrd="0" presId="urn:microsoft.com/office/officeart/2018/5/layout/CenteredIconLabelDescriptionList"/>
    <dgm:cxn modelId="{94E7F460-89E6-4C3E-90BF-61AA592B2790}" type="presParOf" srcId="{476D0132-7E15-4776-B508-82EA5C9D8BAB}" destId="{3D058344-305F-4ED5-B648-91F28939A325}" srcOrd="1" destOrd="0" presId="urn:microsoft.com/office/officeart/2018/5/layout/CenteredIconLabelDescriptionList"/>
    <dgm:cxn modelId="{195F8216-8D61-45CC-BE2D-7EAF9BB248FB}" type="presParOf" srcId="{476D0132-7E15-4776-B508-82EA5C9D8BAB}" destId="{3E88424D-7F98-47AA-904E-068454FBC661}" srcOrd="2" destOrd="0" presId="urn:microsoft.com/office/officeart/2018/5/layout/CenteredIconLabelDescriptionList"/>
    <dgm:cxn modelId="{0108AD74-447E-4465-B1C5-6E9C81C81926}" type="presParOf" srcId="{476D0132-7E15-4776-B508-82EA5C9D8BAB}" destId="{0EFF9048-36FB-4C01-9435-08B627E62598}" srcOrd="3" destOrd="0" presId="urn:microsoft.com/office/officeart/2018/5/layout/CenteredIconLabelDescriptionList"/>
    <dgm:cxn modelId="{DF918063-530F-42BE-B76B-2E3B7BE7922D}" type="presParOf" srcId="{476D0132-7E15-4776-B508-82EA5C9D8BAB}" destId="{FBA9CC70-639D-4567-BFB3-A8A0856FF8CC}" srcOrd="4" destOrd="0" presId="urn:microsoft.com/office/officeart/2018/5/layout/CenteredIconLabelDescriptionList"/>
    <dgm:cxn modelId="{124434F4-75B2-4C49-BD65-67CCCC458813}" type="presParOf" srcId="{67245CEF-8A3C-4B3F-A61A-10A2D797FDD4}" destId="{FC243B92-87E8-4845-AB21-2AD95A0C66BE}" srcOrd="5" destOrd="0" presId="urn:microsoft.com/office/officeart/2018/5/layout/CenteredIconLabelDescriptionList"/>
    <dgm:cxn modelId="{CA9550D0-2676-4CEE-8729-95D55DF978AC}" type="presParOf" srcId="{67245CEF-8A3C-4B3F-A61A-10A2D797FDD4}" destId="{4DD648EB-2CDF-4002-A4AE-4E2769E3D34B}" srcOrd="6" destOrd="0" presId="urn:microsoft.com/office/officeart/2018/5/layout/CenteredIconLabelDescriptionList"/>
    <dgm:cxn modelId="{5368ECF3-B332-475D-BB3C-4B0BC375785F}" type="presParOf" srcId="{4DD648EB-2CDF-4002-A4AE-4E2769E3D34B}" destId="{8EBF0AF0-7AD3-4F3F-9210-1A646C909D1B}" srcOrd="0" destOrd="0" presId="urn:microsoft.com/office/officeart/2018/5/layout/CenteredIconLabelDescriptionList"/>
    <dgm:cxn modelId="{FFF571AC-840C-435D-AC54-D285FAF9C96F}" type="presParOf" srcId="{4DD648EB-2CDF-4002-A4AE-4E2769E3D34B}" destId="{64E41E97-CF52-4296-A5BF-CA2E39FCEFD8}" srcOrd="1" destOrd="0" presId="urn:microsoft.com/office/officeart/2018/5/layout/CenteredIconLabelDescriptionList"/>
    <dgm:cxn modelId="{2E36A04E-708F-43EE-B8CC-9EBD3780DA87}" type="presParOf" srcId="{4DD648EB-2CDF-4002-A4AE-4E2769E3D34B}" destId="{F01B84F8-FC4E-41A2-B64E-62817902894D}" srcOrd="2" destOrd="0" presId="urn:microsoft.com/office/officeart/2018/5/layout/CenteredIconLabelDescriptionList"/>
    <dgm:cxn modelId="{1343E3E9-CA5C-4A66-938A-9F0CA617E4FD}" type="presParOf" srcId="{4DD648EB-2CDF-4002-A4AE-4E2769E3D34B}" destId="{E4E5868B-2F46-42AA-9E56-9262AFA85C8D}" srcOrd="3" destOrd="0" presId="urn:microsoft.com/office/officeart/2018/5/layout/CenteredIconLabelDescriptionList"/>
    <dgm:cxn modelId="{B2EEC364-22B5-4E3B-A424-F0E226D0FF7B}" type="presParOf" srcId="{4DD648EB-2CDF-4002-A4AE-4E2769E3D34B}" destId="{62D67F88-646A-4F5B-AF18-A5DFE065022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E2A6B-ED27-41EE-8AC0-4CF83330C712}">
      <dsp:nvSpPr>
        <dsp:cNvPr id="0" name=""/>
        <dsp:cNvSpPr/>
      </dsp:nvSpPr>
      <dsp:spPr>
        <a:xfrm>
          <a:off x="1048548" y="1446523"/>
          <a:ext cx="751570" cy="7515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A1C35-75E8-46B9-B5D8-E1233C417D27}">
      <dsp:nvSpPr>
        <dsp:cNvPr id="0" name=""/>
        <dsp:cNvSpPr/>
      </dsp:nvSpPr>
      <dsp:spPr>
        <a:xfrm>
          <a:off x="43143" y="2261688"/>
          <a:ext cx="2695324" cy="52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Updates since last meeting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kern="1200" dirty="0"/>
        </a:p>
      </dsp:txBody>
      <dsp:txXfrm>
        <a:off x="43143" y="2261688"/>
        <a:ext cx="2695324" cy="523415"/>
      </dsp:txXfrm>
    </dsp:sp>
    <dsp:sp modelId="{AF3D589A-EE02-420A-932F-092A905E5485}">
      <dsp:nvSpPr>
        <dsp:cNvPr id="0" name=""/>
        <dsp:cNvSpPr/>
      </dsp:nvSpPr>
      <dsp:spPr>
        <a:xfrm>
          <a:off x="275174" y="3082090"/>
          <a:ext cx="2147343" cy="1236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0918A-C4A8-4CC9-85F0-6E83CBF411FE}">
      <dsp:nvSpPr>
        <dsp:cNvPr id="0" name=""/>
        <dsp:cNvSpPr/>
      </dsp:nvSpPr>
      <dsp:spPr>
        <a:xfrm>
          <a:off x="4173780" y="1520252"/>
          <a:ext cx="751570" cy="7515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7866F6-A488-45C1-B77F-BA0486C3095D}">
      <dsp:nvSpPr>
        <dsp:cNvPr id="0" name=""/>
        <dsp:cNvSpPr/>
      </dsp:nvSpPr>
      <dsp:spPr>
        <a:xfrm>
          <a:off x="3075729" y="2291188"/>
          <a:ext cx="3099132" cy="52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Administrative Activities</a:t>
          </a:r>
        </a:p>
      </dsp:txBody>
      <dsp:txXfrm>
        <a:off x="3075729" y="2291188"/>
        <a:ext cx="3099132" cy="523415"/>
      </dsp:txXfrm>
    </dsp:sp>
    <dsp:sp modelId="{CCB28823-199F-44A0-A4A2-C0AC30224CA8}">
      <dsp:nvSpPr>
        <dsp:cNvPr id="0" name=""/>
        <dsp:cNvSpPr/>
      </dsp:nvSpPr>
      <dsp:spPr>
        <a:xfrm>
          <a:off x="3548187" y="3082090"/>
          <a:ext cx="2147343" cy="1236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548187" y="3082090"/>
        <a:ext cx="2147343" cy="1236851"/>
      </dsp:txXfrm>
    </dsp:sp>
    <dsp:sp modelId="{584BEAC9-A283-4679-A0CE-D84A819869FB}">
      <dsp:nvSpPr>
        <dsp:cNvPr id="0" name=""/>
        <dsp:cNvSpPr/>
      </dsp:nvSpPr>
      <dsp:spPr>
        <a:xfrm>
          <a:off x="6840906" y="1571863"/>
          <a:ext cx="751570" cy="7515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8424D-7F98-47AA-904E-068454FBC661}">
      <dsp:nvSpPr>
        <dsp:cNvPr id="0" name=""/>
        <dsp:cNvSpPr/>
      </dsp:nvSpPr>
      <dsp:spPr>
        <a:xfrm>
          <a:off x="6104772" y="2320687"/>
          <a:ext cx="2291366" cy="52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Communications</a:t>
          </a:r>
        </a:p>
      </dsp:txBody>
      <dsp:txXfrm>
        <a:off x="6104772" y="2320687"/>
        <a:ext cx="2291366" cy="523415"/>
      </dsp:txXfrm>
    </dsp:sp>
    <dsp:sp modelId="{FBA9CC70-639D-4567-BFB3-A8A0856FF8CC}">
      <dsp:nvSpPr>
        <dsp:cNvPr id="0" name=""/>
        <dsp:cNvSpPr/>
      </dsp:nvSpPr>
      <dsp:spPr>
        <a:xfrm>
          <a:off x="6619222" y="3082090"/>
          <a:ext cx="2147343" cy="1236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F0AF0-7AD3-4F3F-9210-1A646C909D1B}">
      <dsp:nvSpPr>
        <dsp:cNvPr id="0" name=""/>
        <dsp:cNvSpPr/>
      </dsp:nvSpPr>
      <dsp:spPr>
        <a:xfrm>
          <a:off x="9536181" y="1571863"/>
          <a:ext cx="751570" cy="7515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B84F8-FC4E-41A2-B64E-62817902894D}">
      <dsp:nvSpPr>
        <dsp:cNvPr id="0" name=""/>
        <dsp:cNvSpPr/>
      </dsp:nvSpPr>
      <dsp:spPr>
        <a:xfrm>
          <a:off x="8710230" y="2335437"/>
          <a:ext cx="2285954" cy="523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Committees</a:t>
          </a:r>
        </a:p>
      </dsp:txBody>
      <dsp:txXfrm>
        <a:off x="8710230" y="2335437"/>
        <a:ext cx="2285954" cy="523415"/>
      </dsp:txXfrm>
    </dsp:sp>
    <dsp:sp modelId="{62D67F88-646A-4F5B-AF18-A5DFE0650226}">
      <dsp:nvSpPr>
        <dsp:cNvPr id="0" name=""/>
        <dsp:cNvSpPr/>
      </dsp:nvSpPr>
      <dsp:spPr>
        <a:xfrm>
          <a:off x="9283667" y="3082090"/>
          <a:ext cx="2147343" cy="1236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93C6A-AF2B-4FDC-A3FA-62C2E227EEFF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A2248-F6D3-4309-A249-37DB7AB7F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71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A2248-F6D3-4309-A249-37DB7AB7F3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6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https://www.sfbayrestore.org/announcement/epa-san-francisco-bay-water-quality-improvement-fund-2022-requests-applications-now </a:t>
            </a:r>
          </a:p>
          <a:p>
            <a:r>
              <a:rPr lang="en-US" dirty="0"/>
              <a:t>http://bayareairwmp.org/</a:t>
            </a:r>
          </a:p>
          <a:p>
            <a:r>
              <a:rPr lang="en-US" dirty="0"/>
              <a:t>https://scta.ca.gov/wp-content/uploads/2022/08/State-Route-37-Policy-Commitee-09.01.2022.pdf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A2248-F6D3-4309-A249-37DB7AB7F3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8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A2248-F6D3-4309-A249-37DB7AB7F37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4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289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B463D9-06C2-4477-B6E5-F5A7CBA9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5195"/>
          </a:xfrm>
        </p:spPr>
        <p:txBody>
          <a:bodyPr anchor="t">
            <a:normAutofit/>
          </a:bodyPr>
          <a:lstStyle>
            <a:lvl1pPr>
              <a:defRPr sz="4000">
                <a:solidFill>
                  <a:srgbClr val="00028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1A594C-9FD6-4DD9-B086-7ECA1BEAA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 October 2,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8BD0-6220-4BDD-AAEF-492083900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2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6470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C202C-5C63-495B-808E-D3B857425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 October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15E5-6F9B-4DD5-B019-89FC91AD2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3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CC508-4B55-4A84-871D-26C317342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 October 2,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C9A15-8B2B-4D13-A976-C9A7D9D2D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93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289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B463D9-06C2-4477-B6E5-F5A7CBA9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5195"/>
          </a:xfrm>
        </p:spPr>
        <p:txBody>
          <a:bodyPr anchor="t">
            <a:normAutofit/>
          </a:bodyPr>
          <a:lstStyle>
            <a:lvl1pPr>
              <a:defRPr sz="4000">
                <a:solidFill>
                  <a:srgbClr val="0002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1A594C-9FD6-4DD9-B086-7ECA1BEAA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8BD0-6220-4BDD-AAEF-492083900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42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512D9-E0CC-49F3-A952-D30E37E3A7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8F478-B4E9-4570-B662-C862ABCB9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7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57EDD-B1BD-4A23-A6A3-356F4CC5E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E586B-336C-43BE-9FD8-4DB781F15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9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EE42-3026-4345-A325-842DC68774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151A3-2E40-4E82-A457-CA5B93BD6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9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1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1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16780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67184-8416-4D78-8B01-ABE6667C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94CDB-F9C4-46E6-8D34-FA26B9CE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90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and Sli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2" y="1825625"/>
            <a:ext cx="6930991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16780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A6D12-7EA9-4AED-9352-7D6CF46C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925C0-A0AE-486B-AEFE-D0E27C02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66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and Thic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1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08372" y="1825625"/>
            <a:ext cx="6953451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0F161-7DA4-4151-876B-1D12A9E6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99D14-CAB8-4E46-80A7-CAFF5C61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79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F8778-14F5-4C55-88EC-31811F2212C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627" y="4151714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747AE31-8677-45BB-8610-1CA2350E4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82627" y="4151714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7F052-3D73-49E4-8D93-C51D0861DB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FE0ED4-7614-4AE3-9F78-65599E2170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10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512D9-E0CC-49F3-A952-D30E37E3A7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 October 2,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8F478-B4E9-4570-B662-C862ABCB9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170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7C50E2-6D9F-41BD-9259-6A6A15121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8FF6CE-BF3C-456C-9B50-D58A53A1D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61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6470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C202C-5C63-495B-808E-D3B857425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15E5-6F9B-4DD5-B019-89FC91AD2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96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CC508-4B55-4A84-871D-26C317342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C9A15-8B2B-4D13-A976-C9A7D9D2D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87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289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B463D9-06C2-4477-B6E5-F5A7CBA9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5195"/>
          </a:xfrm>
        </p:spPr>
        <p:txBody>
          <a:bodyPr anchor="t">
            <a:normAutofit/>
          </a:bodyPr>
          <a:lstStyle>
            <a:lvl1pPr>
              <a:defRPr sz="4000">
                <a:solidFill>
                  <a:srgbClr val="00028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1A594C-9FD6-4DD9-B086-7ECA1BEAA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8BD0-6220-4BDD-AAEF-492083900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9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512D9-E0CC-49F3-A952-D30E37E3A7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8F478-B4E9-4570-B662-C862ABCB9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03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57EDD-B1BD-4A23-A6A3-356F4CC5E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E586B-336C-43BE-9FD8-4DB781F15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2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EE42-3026-4345-A325-842DC68774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151A3-2E40-4E82-A457-CA5B93BD6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69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1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1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16780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67184-8416-4D78-8B01-ABE6667C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94CDB-F9C4-46E6-8D34-FA26B9CE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6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and Sli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2" y="1825625"/>
            <a:ext cx="6930991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16780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A6D12-7EA9-4AED-9352-7D6CF46C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925C0-A0AE-486B-AEFE-D0E27C02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55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and Thic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1" y="1825625"/>
            <a:ext cx="3445043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08372" y="1825625"/>
            <a:ext cx="6953451" cy="43513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0F161-7DA4-4151-876B-1D12A9E6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99D14-CAB8-4E46-80A7-CAFF5C61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2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857EDD-B1BD-4A23-A6A3-356F4CC5E7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 October 2,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E586B-336C-43BE-9FD8-4DB781F15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D66D00-CC51-4B0A-AAB0-A728D116C6A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83363" y="6786563"/>
            <a:ext cx="914400" cy="914400"/>
          </a:xfrm>
        </p:spPr>
        <p:txBody>
          <a:bodyPr/>
          <a:lstStyle/>
          <a:p>
            <a:pPr lvl="0"/>
            <a:r>
              <a:rPr lang="en-US" dirty="0" err="1"/>
              <a:t>Clck</a:t>
            </a:r>
            <a:r>
              <a:rPr lang="en-US" dirty="0"/>
              <a:t>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151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F8778-14F5-4C55-88EC-31811F2212C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627" y="4151714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747AE31-8677-45BB-8610-1CA2350E4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82627" y="4151714"/>
            <a:ext cx="5181600" cy="219773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7F052-3D73-49E4-8D93-C51D0861DB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FE0ED4-7614-4AE3-9F78-65599E2170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52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7C50E2-6D9F-41BD-9259-6A6A15121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8FF6CE-BF3C-456C-9B50-D58A53A1D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264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6470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C202C-5C63-495B-808E-D3B857425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215E5-6F9B-4DD5-B019-89FC91AD27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09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CC508-4B55-4A84-871D-26C317342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C9A15-8B2B-4D13-A976-C9A7D9D2D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38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536BB-812B-4B50-B7E5-62AAC645D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>
            <a:normAutofit/>
          </a:bodyPr>
          <a:lstStyle>
            <a:lvl1pPr algn="ctr">
              <a:defRPr sz="7333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BDAC5-1559-4C2E-BF20-84586ED57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7E108-0679-4565-9241-FF922D1C7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3C644-E730-4222-B521-D2A00142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49F9C-86BA-4E36-9E63-EE4EED250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B716-8271-4E9D-AD1C-6AD345B5E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88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8FD6-C029-431A-847F-962F3AE4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A94B-FC8C-4D79-9C9C-477BEB751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6EEEB-3CF8-4295-A3C8-F19280487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BBD86-15DB-455C-9CDE-35CCDBAC5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6222F-E259-407A-936D-F2510A3D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93ED5-0392-4067-B446-8F7F83A9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B716-8271-4E9D-AD1C-6AD345B5E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97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485F6-9F4B-48AE-84B0-B09DEC02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1607FA-AC12-4068-8E5C-44E04EB29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80C5A-1C98-4E5E-B287-61AC2580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6B716-8271-4E9D-AD1C-6AD345B5E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BE0-C0C0-E944-A555-B7299E0E23A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7929-8CEB-5745-91ED-9FFD47632B8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BD86034-0FA8-04BE-2F8E-873C467F7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4612"/>
            <a:ext cx="12214672" cy="125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0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BE0-C0C0-E944-A555-B7299E0E23A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7929-8CEB-5745-91ED-9FFD476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69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BE0-C0C0-E944-A555-B7299E0E23A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7929-8CEB-5745-91ED-9FFD476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EE42-3026-4345-A325-842DC68774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 October 2,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151A3-2E40-4E82-A457-CA5B93BD6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816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BE0-C0C0-E944-A555-B7299E0E23A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7929-8CEB-5745-91ED-9FFD476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35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BE0-C0C0-E944-A555-B7299E0E23A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7929-8CEB-5745-91ED-9FFD476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4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BE0-C0C0-E944-A555-B7299E0E23A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7929-8CEB-5745-91ED-9FFD476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29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BE0-C0C0-E944-A555-B7299E0E23A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7929-8CEB-5745-91ED-9FFD476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24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BE0-C0C0-E944-A555-B7299E0E23A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7929-8CEB-5745-91ED-9FFD476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00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BE0-C0C0-E944-A555-B7299E0E23A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7929-8CEB-5745-91ED-9FFD476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09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BE0-C0C0-E944-A555-B7299E0E23A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7929-8CEB-5745-91ED-9FFD476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321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9BE0-C0C0-E944-A555-B7299E0E23A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7929-8CEB-5745-91ED-9FFD476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3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1" y="1825625"/>
            <a:ext cx="344504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1" y="1825625"/>
            <a:ext cx="344504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16780" y="1825625"/>
            <a:ext cx="344504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67184-8416-4D78-8B01-ABE6667C1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 October 2,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94CDB-F9C4-46E6-8D34-FA26B9CE1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7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ck and Sli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2" y="1825625"/>
            <a:ext cx="693099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916780" y="1825625"/>
            <a:ext cx="344504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A6D12-7EA9-4AED-9352-7D6CF46C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 October 2,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925C0-A0AE-486B-AEFE-D0E27C02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m and Thic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3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221" y="1825625"/>
            <a:ext cx="3445043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08E11A7-25C5-4231-A42D-2885F340B2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08372" y="1825625"/>
            <a:ext cx="69534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0F161-7DA4-4151-876B-1D12A9E6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 October 2,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99D14-CAB8-4E46-80A7-CAFF5C61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6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219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219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F8778-14F5-4C55-88EC-31811F2212C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627" y="4151714"/>
            <a:ext cx="5181600" cy="219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747AE31-8677-45BB-8610-1CA2350E4AB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82627" y="4151714"/>
            <a:ext cx="5181600" cy="21977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7F052-3D73-49E4-8D93-C51D0861DB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 October 2, 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FE0ED4-7614-4AE3-9F78-65599E2170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71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7C50E2-6D9F-41BD-9259-6A6A15121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 October 2, 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8FF6CE-BF3C-456C-9B50-D58A53A1D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75562F-3069-465C-8762-89E4188AD3F3}"/>
              </a:ext>
            </a:extLst>
          </p:cNvPr>
          <p:cNvSpPr/>
          <p:nvPr userDrawn="1"/>
        </p:nvSpPr>
        <p:spPr>
          <a:xfrm>
            <a:off x="0" y="6352142"/>
            <a:ext cx="12192000" cy="502920"/>
          </a:xfrm>
          <a:prstGeom prst="rect">
            <a:avLst/>
          </a:prstGeom>
          <a:gradFill flip="none" rotWithShape="1">
            <a:gsLst>
              <a:gs pos="50000">
                <a:srgbClr val="16706F"/>
              </a:gs>
              <a:gs pos="100000">
                <a:srgbClr val="41AD49"/>
              </a:gs>
              <a:gs pos="9000">
                <a:srgbClr val="00028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CFEC0-B4CE-4E48-B0FE-2D45FC5F9E17}"/>
              </a:ext>
            </a:extLst>
          </p:cNvPr>
          <p:cNvSpPr txBox="1"/>
          <p:nvPr userDrawn="1"/>
        </p:nvSpPr>
        <p:spPr>
          <a:xfrm>
            <a:off x="838200" y="6421041"/>
            <a:ext cx="5822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North Bay Watershed Association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C6129-3C11-4D60-BD12-65918560B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2774" y="6421041"/>
            <a:ext cx="5226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Board Meeting |  April 2,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2B57D-A4B1-4464-B1EA-2ECD78082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08566" y="6421040"/>
            <a:ext cx="10452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rgbClr val="00028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75562F-3069-465C-8762-89E4188AD3F3}"/>
              </a:ext>
            </a:extLst>
          </p:cNvPr>
          <p:cNvSpPr/>
          <p:nvPr userDrawn="1"/>
        </p:nvSpPr>
        <p:spPr>
          <a:xfrm>
            <a:off x="0" y="6356350"/>
            <a:ext cx="12192000" cy="5029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CFEC0-B4CE-4E48-B0FE-2D45FC5F9E17}"/>
              </a:ext>
            </a:extLst>
          </p:cNvPr>
          <p:cNvSpPr txBox="1"/>
          <p:nvPr userDrawn="1"/>
        </p:nvSpPr>
        <p:spPr>
          <a:xfrm>
            <a:off x="838200" y="642104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North Bay Watershed Association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C6129-3C11-4D60-BD12-65918560B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104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2B57D-A4B1-4464-B1EA-2ECD78082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1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3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75562F-3069-465C-8762-89E4188AD3F3}"/>
              </a:ext>
            </a:extLst>
          </p:cNvPr>
          <p:cNvSpPr/>
          <p:nvPr userDrawn="1"/>
        </p:nvSpPr>
        <p:spPr>
          <a:xfrm>
            <a:off x="0" y="6356350"/>
            <a:ext cx="12192000" cy="5029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CFEC0-B4CE-4E48-B0FE-2D45FC5F9E17}"/>
              </a:ext>
            </a:extLst>
          </p:cNvPr>
          <p:cNvSpPr txBox="1"/>
          <p:nvPr userDrawn="1"/>
        </p:nvSpPr>
        <p:spPr>
          <a:xfrm>
            <a:off x="838200" y="6421041"/>
            <a:ext cx="4503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North Bay Watershed Association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C6129-3C11-4D60-BD12-65918560B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1387" y="6421041"/>
            <a:ext cx="5788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Presentation Title  |  date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2B57D-A4B1-4464-B1EA-2ECD78082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5818" y="6421040"/>
            <a:ext cx="1027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4F2050F-3FEE-4C9A-9B57-E26A17AEF4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2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rgbClr val="00028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289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C863FF-30CA-4384-B502-FD591D017F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" y="0"/>
            <a:ext cx="12189097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A6818F-BECB-436D-A829-150A5FD1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E53C7-DA10-44A5-A7E0-DE8621FDF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699E-C100-465D-B2D7-F469B544A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1EF0C-C81C-46CC-B450-6D7354CFE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9286A-B662-4583-B1F5-431F18BA7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6B716-8271-4E9D-AD1C-6AD345B5E7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4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5" r:id="rId3"/>
  </p:sldLayoutIdLst>
  <p:hf sldNum="0"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333" b="1" kern="1200">
          <a:solidFill>
            <a:schemeClr val="bg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9BE0-C0C0-E944-A555-B7299E0E23A1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7929-8CEB-5745-91ED-9FFD47632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2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932A7-21CE-694B-A582-EF3E799F87F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5174902"/>
            <a:ext cx="9144000" cy="927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October 7, 2022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77DB601-162E-4689-9ECB-A04CFEEC9159}"/>
              </a:ext>
            </a:extLst>
          </p:cNvPr>
          <p:cNvSpPr txBox="1">
            <a:spLocks/>
          </p:cNvSpPr>
          <p:nvPr/>
        </p:nvSpPr>
        <p:spPr>
          <a:xfrm>
            <a:off x="1866900" y="3618186"/>
            <a:ext cx="8801100" cy="13892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3" b="1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 b="0" dirty="0"/>
              <a:t>North Bay Watershed Association</a:t>
            </a:r>
          </a:p>
          <a:p>
            <a:pPr algn="ctr"/>
            <a:r>
              <a:rPr lang="en-US" sz="4800" b="0" dirty="0"/>
              <a:t>Board Meeting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B756EA-940F-474A-9CA8-B3A60E72E00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48" y="717201"/>
            <a:ext cx="2699703" cy="2496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71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B8F447-4F23-7172-7A12-4ED9C8A977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3011" r="3896" b="9104"/>
          <a:stretch/>
        </p:blipFill>
        <p:spPr>
          <a:xfrm>
            <a:off x="5763574" y="484196"/>
            <a:ext cx="4474885" cy="58896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A5DFC6D-7AB1-4736-CA17-ED872E109A0D}"/>
              </a:ext>
            </a:extLst>
          </p:cNvPr>
          <p:cNvSpPr txBox="1">
            <a:spLocks/>
          </p:cNvSpPr>
          <p:nvPr/>
        </p:nvSpPr>
        <p:spPr>
          <a:xfrm>
            <a:off x="4405684" y="2774538"/>
            <a:ext cx="1229950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70C0"/>
                </a:solidFill>
                <a:latin typeface="Calibri Light" panose="020F0302020204030204"/>
              </a:rPr>
              <a:t>BMKV Project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FBD8FD8-EC43-D263-B4F4-252743AAC9AE}"/>
              </a:ext>
            </a:extLst>
          </p:cNvPr>
          <p:cNvCxnSpPr>
            <a:cxnSpLocks/>
          </p:cNvCxnSpPr>
          <p:nvPr/>
        </p:nvCxnSpPr>
        <p:spPr>
          <a:xfrm flipV="1">
            <a:off x="5402318" y="2872283"/>
            <a:ext cx="1382905" cy="280820"/>
          </a:xfrm>
          <a:prstGeom prst="straightConnector1">
            <a:avLst/>
          </a:prstGeom>
          <a:ln w="19050">
            <a:solidFill>
              <a:srgbClr val="C0000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B08DBA46-9598-4A78-7C3F-77A26AA0954B}"/>
              </a:ext>
            </a:extLst>
          </p:cNvPr>
          <p:cNvSpPr txBox="1">
            <a:spLocks/>
          </p:cNvSpPr>
          <p:nvPr/>
        </p:nvSpPr>
        <p:spPr>
          <a:xfrm>
            <a:off x="4075741" y="3629414"/>
            <a:ext cx="2049524" cy="108952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70C0"/>
                </a:solidFill>
                <a:latin typeface="Calibri Light" panose="020F0302020204030204"/>
              </a:rPr>
              <a:t>State Lands Commission parcel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7F7111-5BCB-E88E-EC6E-30B3A5482E47}"/>
              </a:ext>
            </a:extLst>
          </p:cNvPr>
          <p:cNvCxnSpPr>
            <a:cxnSpLocks/>
          </p:cNvCxnSpPr>
          <p:nvPr/>
        </p:nvCxnSpPr>
        <p:spPr>
          <a:xfrm flipV="1">
            <a:off x="5394673" y="4037486"/>
            <a:ext cx="3004720" cy="370293"/>
          </a:xfrm>
          <a:prstGeom prst="straightConnector1">
            <a:avLst/>
          </a:prstGeom>
          <a:ln w="19050">
            <a:solidFill>
              <a:srgbClr val="FF660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42325438-A847-82D6-1388-03BE524191D5}"/>
              </a:ext>
            </a:extLst>
          </p:cNvPr>
          <p:cNvSpPr txBox="1">
            <a:spLocks/>
          </p:cNvSpPr>
          <p:nvPr/>
        </p:nvSpPr>
        <p:spPr>
          <a:xfrm>
            <a:off x="4499952" y="5016471"/>
            <a:ext cx="1497878" cy="75713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rgbClr val="0070C0"/>
                </a:solidFill>
                <a:latin typeface="Calibri Light" panose="020F0302020204030204"/>
              </a:rPr>
              <a:t>Restored Airfield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007448-309C-19C2-B887-1F0D43275DA8}"/>
              </a:ext>
            </a:extLst>
          </p:cNvPr>
          <p:cNvCxnSpPr>
            <a:cxnSpLocks/>
          </p:cNvCxnSpPr>
          <p:nvPr/>
        </p:nvCxnSpPr>
        <p:spPr>
          <a:xfrm flipV="1">
            <a:off x="5658453" y="5016471"/>
            <a:ext cx="2032540" cy="438266"/>
          </a:xfrm>
          <a:prstGeom prst="straightConnector1">
            <a:avLst/>
          </a:prstGeom>
          <a:ln w="19050">
            <a:solidFill>
              <a:srgbClr val="0070C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DC53B3-6529-8D1D-1A72-475013A4B551}"/>
              </a:ext>
            </a:extLst>
          </p:cNvPr>
          <p:cNvSpPr txBox="1"/>
          <p:nvPr/>
        </p:nvSpPr>
        <p:spPr>
          <a:xfrm>
            <a:off x="2144111" y="1576551"/>
            <a:ext cx="372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Hamilton Wetland Restoration Project</a:t>
            </a:r>
          </a:p>
        </p:txBody>
      </p:sp>
    </p:spTree>
    <p:extLst>
      <p:ext uri="{BB962C8B-B14F-4D97-AF65-F5344CB8AC3E}">
        <p14:creationId xmlns:p14="http://schemas.microsoft.com/office/powerpoint/2010/main" val="2752266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5B14F-7F82-5DE3-E67E-D8529F368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3786" y="985729"/>
            <a:ext cx="7772400" cy="39112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BMKV Phase 1 Restoration- Levee 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7FBDE-AC06-19CE-C866-F8FED0195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" t="7675" r="6137" b="5868"/>
          <a:stretch/>
        </p:blipFill>
        <p:spPr>
          <a:xfrm>
            <a:off x="1524001" y="1513490"/>
            <a:ext cx="6412785" cy="4853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F8B056-3B22-D288-4156-991AC8473B49}"/>
              </a:ext>
            </a:extLst>
          </p:cNvPr>
          <p:cNvSpPr txBox="1"/>
          <p:nvPr/>
        </p:nvSpPr>
        <p:spPr>
          <a:xfrm>
            <a:off x="7901152" y="2505642"/>
            <a:ext cx="25750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/>
            <a:r>
              <a:rPr lang="en-US" u="sng" dirty="0">
                <a:solidFill>
                  <a:srgbClr val="0070C0"/>
                </a:solidFill>
                <a:latin typeface="Calibri" panose="020F0502020204030204"/>
              </a:rPr>
              <a:t>Levee Design: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11,800-ft long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1,300,000 cubic yards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libri" panose="020F0502020204030204"/>
              </a:rPr>
              <a:t>Bayside borrow</a:t>
            </a:r>
          </a:p>
        </p:txBody>
      </p:sp>
    </p:spTree>
    <p:extLst>
      <p:ext uri="{BB962C8B-B14F-4D97-AF65-F5344CB8AC3E}">
        <p14:creationId xmlns:p14="http://schemas.microsoft.com/office/powerpoint/2010/main" val="419446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0B38-2EA3-6D3C-0B2B-73886D47A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22364"/>
            <a:ext cx="7772400" cy="477837"/>
          </a:xfrm>
        </p:spPr>
        <p:txBody>
          <a:bodyPr>
            <a:normAutofit/>
          </a:bodyPr>
          <a:lstStyle/>
          <a:p>
            <a:r>
              <a:rPr lang="en-US" sz="2800" dirty="0"/>
              <a:t>NSD Treated Effluent Pipeline Modification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389DE-6BC3-6096-4454-AADB08FD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04" y="2082129"/>
            <a:ext cx="8374117" cy="36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6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2830-2404-5D45-9AA5-0399D586B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22364"/>
            <a:ext cx="7772400" cy="477837"/>
          </a:xfrm>
        </p:spPr>
        <p:txBody>
          <a:bodyPr>
            <a:normAutofit fontScale="90000"/>
          </a:bodyPr>
          <a:lstStyle/>
          <a:p>
            <a:r>
              <a:rPr lang="en-US" sz="3200"/>
              <a:t>NSD Support to </a:t>
            </a:r>
            <a:r>
              <a:rPr lang="en-US" sz="3200" dirty="0"/>
              <a:t>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7AFE75-F0F9-3B74-DBC6-3648B75B6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860331"/>
            <a:ext cx="6858000" cy="416209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Close coordination with SCC staff and consultants during design and construction.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Agreement to provide the project with treated effluent water for dust control and irrigation to establish vegetation.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Over 40 million gallons of treated effluent supplied over course of the project.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Negotiated with Regional Water Board to modify NSD discharge permit to allow discharge to the newly created wetland to propagate and enhance desired brackish marsh.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2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B9329-9604-82E8-E640-734868602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22364"/>
            <a:ext cx="7772400" cy="477837"/>
          </a:xfrm>
        </p:spPr>
        <p:txBody>
          <a:bodyPr>
            <a:normAutofit/>
          </a:bodyPr>
          <a:lstStyle/>
          <a:p>
            <a:r>
              <a:rPr lang="en-US" sz="2800" dirty="0"/>
              <a:t>Recent Developments and 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6C9283-91FD-C647-DCEB-13385225B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1766656"/>
            <a:ext cx="6858000" cy="349114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State recently allotted &gt;$20M for the final stage of the project.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NSD will continue to coordinate closely with SCC as design and construction move forward.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Final project will relocate NSD discharge point, transitioning from shallow water in San Pablo Bay to direct discharge to the new brackish wetland.</a:t>
            </a:r>
          </a:p>
        </p:txBody>
      </p:sp>
    </p:spTree>
    <p:extLst>
      <p:ext uri="{BB962C8B-B14F-4D97-AF65-F5344CB8AC3E}">
        <p14:creationId xmlns:p14="http://schemas.microsoft.com/office/powerpoint/2010/main" val="287673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4CE57F-B486-4AA1-8CAC-C0B7D961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677397" cy="2852737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	</a:t>
            </a:r>
            <a:br>
              <a:rPr lang="en-US" i="1" u="sng" dirty="0">
                <a:solidFill>
                  <a:srgbClr val="C00000"/>
                </a:solidFill>
              </a:rPr>
            </a:br>
            <a:r>
              <a:rPr lang="en-US" dirty="0"/>
              <a:t>5. Executive Director Report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74869E-8F1B-4619-BEA1-2E2135A54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760" y="4562477"/>
            <a:ext cx="11231880" cy="1707694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Andy Rodgers, Executive Director</a:t>
            </a:r>
          </a:p>
          <a:p>
            <a:r>
              <a:rPr lang="en-US" sz="3300" spc="-20" dirty="0"/>
              <a:t>Andy will provide updates on activities since the July 1 Board meeting, including active projects, recent meetings, regional programs and initiatives, communications, and committees. </a:t>
            </a:r>
          </a:p>
          <a:p>
            <a:r>
              <a:rPr lang="en-US" sz="3300" dirty="0"/>
              <a:t>Andy will outline ideas for next and future Board meeting topics and solicit feedback. 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D57C388-D615-4DDB-9A88-716697411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2774" y="6421041"/>
            <a:ext cx="522617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October 7, 2022</a:t>
            </a:r>
          </a:p>
        </p:txBody>
      </p:sp>
    </p:spTree>
    <p:extLst>
      <p:ext uri="{BB962C8B-B14F-4D97-AF65-F5344CB8AC3E}">
        <p14:creationId xmlns:p14="http://schemas.microsoft.com/office/powerpoint/2010/main" val="225815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835465-AF26-47A5-AB02-1B0B15BD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Executive Director Report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FBCBC06-DB1D-4805-A2B2-A5B513AD6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297334"/>
              </p:ext>
            </p:extLst>
          </p:nvPr>
        </p:nvGraphicFramePr>
        <p:xfrm>
          <a:off x="345251" y="365125"/>
          <a:ext cx="11501501" cy="595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B55ED9-B0F3-4408-BAE8-460DC1300B41}"/>
              </a:ext>
            </a:extLst>
          </p:cNvPr>
          <p:cNvSpPr txBox="1"/>
          <p:nvPr/>
        </p:nvSpPr>
        <p:spPr>
          <a:xfrm>
            <a:off x="3740416" y="2961669"/>
            <a:ext cx="2763836" cy="309315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with SFEI to finalize website refresh scope of work on Sept 8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FY 2022-23 work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Coordinated with Board Chair, Deputy Director, Finance Manager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 – Membership dues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AP – Subconsultants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Updated website and meeting packet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FBC00-33A6-4942-A065-9C77887E621B}"/>
              </a:ext>
            </a:extLst>
          </p:cNvPr>
          <p:cNvSpPr txBox="1"/>
          <p:nvPr/>
        </p:nvSpPr>
        <p:spPr>
          <a:xfrm>
            <a:off x="6747028" y="2959770"/>
            <a:ext cx="2536347" cy="309315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Held first in-person meeting &amp; field trip @ CMSA since covid Sept 2!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Prepared and distributed NBWA quarterly newsletter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Met with Napa County FCWCD Sept 27 to initiate meeting &amp; field trip planning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Regional partners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Subject matter experts and speakers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9A34CE-6EEC-43F0-8F90-362777D6EFEF}"/>
              </a:ext>
            </a:extLst>
          </p:cNvPr>
          <p:cNvSpPr txBox="1"/>
          <p:nvPr/>
        </p:nvSpPr>
        <p:spPr>
          <a:xfrm>
            <a:off x="9510863" y="2977669"/>
            <a:ext cx="2536347" cy="170816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Attended Land Use and Water Infrastructure initiative subcommittee meeting September 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with Chair, Deputy Director, and staff to progress NBWA initiatives</a:t>
            </a:r>
            <a:endParaRPr kumimoji="0" lang="en-US" sz="15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40653A-4F51-466F-8472-B58AF3C0E31F}"/>
              </a:ext>
            </a:extLst>
          </p:cNvPr>
          <p:cNvSpPr txBox="1"/>
          <p:nvPr/>
        </p:nvSpPr>
        <p:spPr>
          <a:xfrm>
            <a:off x="345248" y="2959300"/>
            <a:ext cx="3114232" cy="332398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spc="-4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Attended IRWM coordinating committee meetings July 25, Aug 22, Sept 26 – NBWA region well represented on PSC!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spc="-4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Attended CASQA legislative subcommittee meeting on July 26, Aug 23, Sept 27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spc="-4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 with NBWRA on August 19 &amp; Sept 27 to progress NBWA alignment initiative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b="1" i="1" spc="-4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Attended North Bay RCIS stakeholder workshop on Sept 8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spc="-4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Evaluated grant funding opportunities for regional programs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D06D82D-10F6-4AD0-AFDC-4987A6A7F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2774" y="6421041"/>
            <a:ext cx="522617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October 7, 2022</a:t>
            </a:r>
          </a:p>
        </p:txBody>
      </p:sp>
    </p:spTree>
    <p:extLst>
      <p:ext uri="{BB962C8B-B14F-4D97-AF65-F5344CB8AC3E}">
        <p14:creationId xmlns:p14="http://schemas.microsoft.com/office/powerpoint/2010/main" val="23894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61D78-D752-455F-BAEB-72D85D5D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115"/>
            <a:ext cx="10515600" cy="1006678"/>
          </a:xfrm>
        </p:spPr>
        <p:txBody>
          <a:bodyPr/>
          <a:lstStyle/>
          <a:p>
            <a:r>
              <a:rPr lang="en-US" dirty="0"/>
              <a:t>NBWA FY 2022/23 Work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A9B3A-9839-4E7C-B85A-07F528D4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8624"/>
            <a:ext cx="10610850" cy="537241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115607"/>
                </a:solidFill>
              </a:rPr>
              <a:t>Executive Director services</a:t>
            </a:r>
          </a:p>
          <a:p>
            <a:pPr marL="914400" lvl="1" indent="-227013"/>
            <a:r>
              <a:rPr lang="en-US" dirty="0"/>
              <a:t>Continue transition to in-person/hybrid (including tours) meetings</a:t>
            </a:r>
          </a:p>
          <a:p>
            <a:pPr marL="914400" lvl="1" indent="-228600"/>
            <a:r>
              <a:rPr lang="en-US" dirty="0"/>
              <a:t>Member communications and </a:t>
            </a:r>
            <a:r>
              <a:rPr lang="en-US" i="1" dirty="0"/>
              <a:t>advocacy</a:t>
            </a:r>
          </a:p>
          <a:p>
            <a:pPr marL="914400" lvl="1" indent="-227013"/>
            <a:r>
              <a:rPr lang="en-US" b="1" i="1" dirty="0"/>
              <a:t>Convene Executive/Admin Steering Committee – December 2022/January 2023</a:t>
            </a:r>
          </a:p>
          <a:p>
            <a:pPr marL="1371600" lvl="2" indent="-227013"/>
            <a:r>
              <a:rPr lang="en-US" b="1" i="1" dirty="0"/>
              <a:t>Prioritize and provide direction on implementing initiatives</a:t>
            </a:r>
          </a:p>
          <a:p>
            <a:r>
              <a:rPr lang="en-US" b="1" dirty="0">
                <a:solidFill>
                  <a:srgbClr val="115607"/>
                </a:solidFill>
              </a:rPr>
              <a:t>Implement focused regional initiatives</a:t>
            </a:r>
          </a:p>
          <a:p>
            <a:pPr marL="914400" lvl="1" indent="-227013"/>
            <a:r>
              <a:rPr lang="en-US" dirty="0"/>
              <a:t>Water services infrastructure and land use/housing – </a:t>
            </a:r>
            <a:r>
              <a:rPr lang="en-US" i="1" dirty="0"/>
              <a:t>Focused workshop #2, winter 2023 </a:t>
            </a:r>
            <a:endParaRPr lang="en-US" sz="1600" i="1" dirty="0"/>
          </a:p>
          <a:p>
            <a:pPr marL="914400" lvl="1" indent="-227013"/>
            <a:r>
              <a:rPr lang="en-US" b="1" i="1" dirty="0"/>
              <a:t>Align missions and programs with NBWRA – Chairs meeting December 1, NBWA Board meeting Feb 3</a:t>
            </a:r>
          </a:p>
          <a:p>
            <a:pPr marL="914400" lvl="1" indent="-227013"/>
            <a:r>
              <a:rPr lang="en-US" b="1" i="1" dirty="0"/>
              <a:t>Annual General Managers meeting – March 2023</a:t>
            </a:r>
          </a:p>
          <a:p>
            <a:pPr marL="914400" lvl="1" indent="-227013"/>
            <a:r>
              <a:rPr lang="en-US" dirty="0"/>
              <a:t>Phase I (exploratory) DroughtSMART &amp; FireSMART branding pilot – Winter</a:t>
            </a:r>
            <a:r>
              <a:rPr lang="en-US" i="1" dirty="0"/>
              <a:t> 2023</a:t>
            </a:r>
            <a:endParaRPr lang="en-US" sz="1600" i="1" dirty="0"/>
          </a:p>
          <a:p>
            <a:pPr marL="914400" lvl="1" indent="-227013"/>
            <a:r>
              <a:rPr lang="en-US" b="1" i="1" dirty="0"/>
              <a:t>Proposal to support convening a series of ACWA-endorsed regional industry workshops </a:t>
            </a:r>
          </a:p>
          <a:p>
            <a:r>
              <a:rPr lang="en-US" b="1" dirty="0">
                <a:solidFill>
                  <a:srgbClr val="115607"/>
                </a:solidFill>
              </a:rPr>
              <a:t>Participate in regional forums</a:t>
            </a:r>
          </a:p>
          <a:p>
            <a:pPr marL="914400" lvl="1" indent="-227013"/>
            <a:r>
              <a:rPr lang="en-US" dirty="0"/>
              <a:t>IRWM, RCIS, SFBRA, others </a:t>
            </a:r>
          </a:p>
          <a:p>
            <a:pPr marL="457211" indent="-227013"/>
            <a:r>
              <a:rPr lang="en-US" b="1" dirty="0">
                <a:solidFill>
                  <a:srgbClr val="115607"/>
                </a:solidFill>
              </a:rPr>
              <a:t>Convene Joint Technical Committee</a:t>
            </a:r>
          </a:p>
          <a:p>
            <a:pPr marL="914400" lvl="1" indent="-227013"/>
            <a:r>
              <a:rPr lang="en-US" b="1" i="1" dirty="0"/>
              <a:t>Programmatic planning and funding</a:t>
            </a:r>
          </a:p>
          <a:p>
            <a:r>
              <a:rPr lang="en-US" b="1" dirty="0">
                <a:solidFill>
                  <a:srgbClr val="115607"/>
                </a:solidFill>
              </a:rPr>
              <a:t>Communications</a:t>
            </a:r>
          </a:p>
          <a:p>
            <a:pPr marL="914400" lvl="1" indent="-227013"/>
            <a:r>
              <a:rPr lang="en-US" dirty="0">
                <a:solidFill>
                  <a:schemeClr val="tx2"/>
                </a:solidFill>
              </a:rPr>
              <a:t>Quarterly newsletter</a:t>
            </a:r>
          </a:p>
          <a:p>
            <a:pPr marL="914400" lvl="1" indent="-227013"/>
            <a:r>
              <a:rPr lang="en-US" b="1" i="1" dirty="0">
                <a:solidFill>
                  <a:schemeClr val="tx2"/>
                </a:solidFill>
              </a:rPr>
              <a:t>Update NBWA website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A7A20E9-A35F-4550-8340-D9714AF31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2774" y="6421041"/>
            <a:ext cx="522617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October 7, 2022</a:t>
            </a:r>
          </a:p>
        </p:txBody>
      </p:sp>
    </p:spTree>
    <p:extLst>
      <p:ext uri="{BB962C8B-B14F-4D97-AF65-F5344CB8AC3E}">
        <p14:creationId xmlns:p14="http://schemas.microsoft.com/office/powerpoint/2010/main" val="149317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AE0D-F273-0075-A6EE-0722EC857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Regional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F9CD9-C2CC-8DD9-5E56-B1CB86D60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6521"/>
            <a:ext cx="10687665" cy="467841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dirty="0">
                <a:ea typeface="+mj-ea"/>
              </a:rPr>
              <a:t>DWR SGM Implementation, Round 2 Solicitation Open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  <a:latin typeface="Alegreya"/>
                <a:ea typeface="+mj-ea"/>
              </a:rPr>
              <a:t>Application Period:</a:t>
            </a:r>
            <a:r>
              <a:rPr lang="en-US" sz="2100" dirty="0">
                <a:solidFill>
                  <a:schemeClr val="tx1"/>
                </a:solidFill>
                <a:latin typeface="Alegreya"/>
                <a:ea typeface="+mj-ea"/>
              </a:rPr>
              <a:t> </a:t>
            </a:r>
            <a:r>
              <a:rPr lang="en-US" dirty="0">
                <a:solidFill>
                  <a:schemeClr val="tx1"/>
                </a:solidFill>
                <a:latin typeface="Alegreya"/>
                <a:ea typeface="+mj-ea"/>
              </a:rPr>
              <a:t>October 4-November 30, 2022, 5 pm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  <a:latin typeface="Alegreya"/>
                <a:ea typeface="+mj-ea"/>
              </a:rPr>
              <a:t>Funding Available:</a:t>
            </a:r>
            <a:r>
              <a:rPr lang="en-US" sz="2100" dirty="0">
                <a:solidFill>
                  <a:schemeClr val="tx1"/>
                </a:solidFill>
                <a:latin typeface="Alegreya"/>
                <a:ea typeface="+mj-ea"/>
              </a:rPr>
              <a:t> </a:t>
            </a:r>
            <a:r>
              <a:rPr lang="en-US" dirty="0">
                <a:solidFill>
                  <a:schemeClr val="tx1"/>
                </a:solidFill>
                <a:latin typeface="Alegreya"/>
                <a:ea typeface="+mj-ea"/>
              </a:rPr>
              <a:t>$200M from the General Fund and Proposition 68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  <a:latin typeface="Alegreya"/>
                <a:ea typeface="+mj-ea"/>
              </a:rPr>
              <a:t>Purpose:</a:t>
            </a:r>
            <a:r>
              <a:rPr lang="en-US" sz="2100" dirty="0">
                <a:solidFill>
                  <a:schemeClr val="tx1"/>
                </a:solidFill>
                <a:latin typeface="Alegreya"/>
                <a:ea typeface="+mj-ea"/>
              </a:rPr>
              <a:t> </a:t>
            </a:r>
            <a:r>
              <a:rPr lang="en-US" dirty="0">
                <a:solidFill>
                  <a:schemeClr val="tx1"/>
                </a:solidFill>
                <a:latin typeface="Alegreya"/>
                <a:ea typeface="+mj-ea"/>
              </a:rPr>
              <a:t>To promote healthy and sustainable groundwater basins</a:t>
            </a:r>
          </a:p>
          <a:p>
            <a:pPr marL="457189" lvl="1" indent="0">
              <a:lnSpc>
                <a:spcPct val="90000"/>
              </a:lnSpc>
              <a:spcBef>
                <a:spcPct val="0"/>
              </a:spcBef>
              <a:buNone/>
            </a:pPr>
            <a:endParaRPr lang="en-US" sz="1700" dirty="0">
              <a:solidFill>
                <a:schemeClr val="tx1"/>
              </a:solidFill>
              <a:latin typeface="Alegreya"/>
              <a:ea typeface="+mj-ea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b="1" dirty="0">
                <a:ea typeface="+mj-ea"/>
              </a:rPr>
              <a:t>EPA's San Francisco Bay Water Quality Improvement Fund (SFBWQIF) FY 2022 RFA and the BIL-SFBWQIF FY22 RFA</a:t>
            </a:r>
          </a:p>
          <a:p>
            <a:pPr lvl="1"/>
            <a:r>
              <a:rPr lang="en-US" b="1" dirty="0">
                <a:solidFill>
                  <a:srgbClr val="212529"/>
                </a:solidFill>
                <a:latin typeface="Alegreya"/>
              </a:rPr>
              <a:t>Deadline: </a:t>
            </a:r>
            <a:r>
              <a:rPr lang="en-US" dirty="0">
                <a:solidFill>
                  <a:srgbClr val="212529"/>
                </a:solidFill>
                <a:latin typeface="Alegreya"/>
              </a:rPr>
              <a:t>September 20, 2022 at 9pm</a:t>
            </a:r>
          </a:p>
          <a:p>
            <a:pPr lvl="1"/>
            <a:r>
              <a:rPr lang="en-US" b="1" dirty="0">
                <a:solidFill>
                  <a:srgbClr val="212529"/>
                </a:solidFill>
                <a:latin typeface="Alegreya"/>
              </a:rPr>
              <a:t>Funding Available: </a:t>
            </a:r>
            <a:r>
              <a:rPr lang="en-US" dirty="0">
                <a:solidFill>
                  <a:srgbClr val="212529"/>
                </a:solidFill>
                <a:latin typeface="Alegreya"/>
              </a:rPr>
              <a:t>$24M (</a:t>
            </a:r>
            <a:r>
              <a:rPr lang="en-US" b="0" i="0" dirty="0">
                <a:solidFill>
                  <a:srgbClr val="212529"/>
                </a:solidFill>
                <a:effectLst/>
                <a:latin typeface="Alegreya"/>
              </a:rPr>
              <a:t>SFBWQIF) &amp; $5M (BIL-SFBWQIF)</a:t>
            </a:r>
          </a:p>
          <a:p>
            <a:pPr lvl="1"/>
            <a:r>
              <a:rPr lang="en-US" b="1" i="0" dirty="0">
                <a:solidFill>
                  <a:srgbClr val="212529"/>
                </a:solidFill>
                <a:effectLst/>
                <a:latin typeface="Alegreya"/>
              </a:rPr>
              <a:t>Purpose: </a:t>
            </a:r>
            <a:r>
              <a:rPr lang="en-US" b="0" i="0" dirty="0">
                <a:solidFill>
                  <a:srgbClr val="212529"/>
                </a:solidFill>
                <a:effectLst/>
                <a:latin typeface="Alegreya"/>
              </a:rPr>
              <a:t>Protect and restore San Francisco Bay watersheds and wetlands and expand the SFBWQIF’s focus on building climate resilience in underserved communities.</a:t>
            </a:r>
          </a:p>
          <a:p>
            <a:pPr marL="0" indent="0">
              <a:buNone/>
            </a:pPr>
            <a:r>
              <a:rPr lang="en-US" b="1" dirty="0">
                <a:ea typeface="+mj-ea"/>
              </a:rPr>
              <a:t>San Francisco Bay IRWM Prop 1 Round 2 Implementation Funding Applications</a:t>
            </a:r>
          </a:p>
          <a:p>
            <a:pPr lvl="1"/>
            <a:r>
              <a:rPr lang="en-US" b="1" dirty="0">
                <a:solidFill>
                  <a:srgbClr val="212529"/>
                </a:solidFill>
                <a:latin typeface="Alegreya"/>
              </a:rPr>
              <a:t>Deadline: </a:t>
            </a:r>
            <a:r>
              <a:rPr lang="en-US" dirty="0">
                <a:solidFill>
                  <a:srgbClr val="212529"/>
                </a:solidFill>
                <a:latin typeface="Alegreya"/>
              </a:rPr>
              <a:t>October 10, 2022 at 12pm</a:t>
            </a:r>
          </a:p>
          <a:p>
            <a:pPr lvl="1"/>
            <a:r>
              <a:rPr lang="en-US" b="1" i="0" dirty="0">
                <a:solidFill>
                  <a:srgbClr val="212529"/>
                </a:solidFill>
                <a:effectLst/>
                <a:latin typeface="Alegreya"/>
              </a:rPr>
              <a:t>Funding Available: </a:t>
            </a:r>
            <a:r>
              <a:rPr lang="en-US" i="0" dirty="0">
                <a:solidFill>
                  <a:srgbClr val="212529"/>
                </a:solidFill>
                <a:effectLst/>
                <a:latin typeface="Alegreya"/>
              </a:rPr>
              <a:t>$25M for implementation projects plus $6.5M available for DACs</a:t>
            </a:r>
          </a:p>
          <a:p>
            <a:pPr lvl="1"/>
            <a:r>
              <a:rPr lang="en-US" b="1" i="0" dirty="0">
                <a:solidFill>
                  <a:schemeClr val="tx1"/>
                </a:solidFill>
                <a:effectLst/>
                <a:latin typeface="Alegreya"/>
                <a:ea typeface="+mj-ea"/>
              </a:rPr>
              <a:t>Purpose:</a:t>
            </a:r>
            <a:r>
              <a:rPr lang="en-US" i="0" dirty="0">
                <a:solidFill>
                  <a:schemeClr val="tx1"/>
                </a:solidFill>
                <a:effectLst/>
                <a:latin typeface="Alegreya"/>
                <a:ea typeface="+mj-ea"/>
              </a:rPr>
              <a:t> Encourage integrated regional strategies for water resource management including climate change adaptation, incentives for collaboration, setting water resource and infrastructure management priorities, and improving regional water self-reliance</a:t>
            </a:r>
          </a:p>
          <a:p>
            <a:pPr marL="0" indent="0">
              <a:buNone/>
            </a:pPr>
            <a:r>
              <a:rPr lang="en-US" b="1" dirty="0">
                <a:ea typeface="+mj-ea"/>
              </a:rPr>
              <a:t>State Route 37 Policy Committee</a:t>
            </a:r>
          </a:p>
          <a:p>
            <a:pPr lvl="1"/>
            <a:r>
              <a:rPr lang="en-US" dirty="0">
                <a:solidFill>
                  <a:srgbClr val="212529"/>
                </a:solidFill>
                <a:latin typeface="Alegreya"/>
              </a:rPr>
              <a:t>Met on September 1, 2022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8802D-142C-F8B0-380E-6DAF1BAA3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 October 2, 2020</a:t>
            </a:r>
          </a:p>
        </p:txBody>
      </p:sp>
    </p:spTree>
    <p:extLst>
      <p:ext uri="{BB962C8B-B14F-4D97-AF65-F5344CB8AC3E}">
        <p14:creationId xmlns:p14="http://schemas.microsoft.com/office/powerpoint/2010/main" val="1169584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DE0A-27DD-4A72-8298-19BEE365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4900" dirty="0"/>
              <a:t>Executive Director Report </a:t>
            </a:r>
            <a:r>
              <a:rPr lang="en-US" sz="4900" i="1" dirty="0"/>
              <a:t>(continued)</a:t>
            </a:r>
          </a:p>
        </p:txBody>
      </p:sp>
      <p:pic>
        <p:nvPicPr>
          <p:cNvPr id="14" name="Graphic 13" descr="Monthly calendar">
            <a:extLst>
              <a:ext uri="{FF2B5EF4-FFF2-40B4-BE49-F238E27FC236}">
                <a16:creationId xmlns:a16="http://schemas.microsoft.com/office/drawing/2014/main" id="{F229E2E9-FD82-4A46-B215-AA1F263EE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2436899"/>
            <a:ext cx="2531102" cy="25311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D1E8E79-2165-43AD-B983-723783D01F80}"/>
              </a:ext>
            </a:extLst>
          </p:cNvPr>
          <p:cNvSpPr/>
          <p:nvPr/>
        </p:nvSpPr>
        <p:spPr>
          <a:xfrm>
            <a:off x="838200" y="1629768"/>
            <a:ext cx="10515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Confirming 2022/23 calendar dates – First Friday of every month - Except of course for holidays! 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BEA2B02-9521-4DE4-99B3-780508A6F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2774" y="6421041"/>
            <a:ext cx="522617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October 7, 2022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D0425-F2DC-45E1-9CF7-61D1AB85CF8C}"/>
              </a:ext>
            </a:extLst>
          </p:cNvPr>
          <p:cNvSpPr txBox="1"/>
          <p:nvPr/>
        </p:nvSpPr>
        <p:spPr>
          <a:xfrm>
            <a:off x="3888828" y="2958285"/>
            <a:ext cx="7464972" cy="302134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" panose="020B0604020202020204"/>
              </a:rPr>
              <a:t>November 4 – </a:t>
            </a:r>
            <a:r>
              <a:rPr lang="en-US" i="1" dirty="0">
                <a:solidFill>
                  <a:schemeClr val="tx2"/>
                </a:solidFill>
                <a:latin typeface="Arial" panose="020B0604020202020204"/>
              </a:rPr>
              <a:t>I</a:t>
            </a:r>
            <a:r>
              <a:rPr lang="en-US" sz="1800" i="1" dirty="0">
                <a:solidFill>
                  <a:schemeClr val="tx2"/>
                </a:solidFill>
                <a:latin typeface="Arial" panose="020B0604020202020204"/>
              </a:rPr>
              <a:t>n person/hybrid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December 2 – </a:t>
            </a:r>
            <a:r>
              <a:rPr lang="en-US" i="1" dirty="0">
                <a:solidFill>
                  <a:schemeClr val="accent1"/>
                </a:solidFill>
                <a:latin typeface="Arial" panose="020B0604020202020204"/>
              </a:rPr>
              <a:t>Field trip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January 6 – </a:t>
            </a:r>
            <a:r>
              <a:rPr lang="en-US" i="1" u="sng" dirty="0">
                <a:solidFill>
                  <a:srgbClr val="C00000"/>
                </a:solidFill>
                <a:latin typeface="Arial" panose="020B0604020202020204"/>
              </a:rPr>
              <a:t>potential skip month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February 3 - </a:t>
            </a:r>
            <a:r>
              <a:rPr lang="en-US" i="1" dirty="0">
                <a:solidFill>
                  <a:schemeClr val="tx2"/>
                </a:solidFill>
                <a:latin typeface="Arial" panose="020B0604020202020204"/>
              </a:rPr>
              <a:t>In person/hybrid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March 3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person/hybrid</a:t>
            </a:r>
            <a:endParaRPr lang="en-US" dirty="0">
              <a:solidFill>
                <a:schemeClr val="tx2"/>
              </a:solidFill>
              <a:latin typeface="Arial" panose="020B0604020202020204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April 7 – </a:t>
            </a:r>
            <a:r>
              <a:rPr lang="en-US" i="1" dirty="0">
                <a:solidFill>
                  <a:schemeClr val="accent1"/>
                </a:solidFill>
                <a:latin typeface="Arial" panose="020B0604020202020204"/>
              </a:rPr>
              <a:t>Field trip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May 5 -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person/hybrid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June 2 –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Field trip?</a:t>
            </a:r>
            <a:endParaRPr lang="en-US" dirty="0">
              <a:solidFill>
                <a:schemeClr val="accent1"/>
              </a:solidFill>
              <a:latin typeface="Arial" panose="020B0604020202020204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5359E-75BD-42DC-A7F9-4F39790205D4}"/>
              </a:ext>
            </a:extLst>
          </p:cNvPr>
          <p:cNvSpPr txBox="1"/>
          <p:nvPr/>
        </p:nvSpPr>
        <p:spPr>
          <a:xfrm>
            <a:off x="3888827" y="2376964"/>
            <a:ext cx="5559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Arial" panose="020B0604020202020204"/>
              </a:rPr>
              <a:t>FY 2022-23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560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Board Meetings</a:t>
            </a:r>
            <a:endParaRPr lang="en-US" sz="2800" b="1" dirty="0">
              <a:solidFill>
                <a:schemeClr val="accent3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9443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19D8A744-548D-47E0-B527-882F2A9E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14350" algn="l"/>
              </a:tabLst>
            </a:pPr>
            <a:r>
              <a:rPr lang="en-US" dirty="0"/>
              <a:t>1. Welcome and Call to Order –</a:t>
            </a:r>
            <a:br>
              <a:rPr lang="en-US" dirty="0"/>
            </a:br>
            <a:r>
              <a:rPr lang="en-US" dirty="0"/>
              <a:t>	Roll Call and Introductions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EF6EA67-AA60-4652-BBFF-07B64F1476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2774" y="6421041"/>
            <a:ext cx="522617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 October 7,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DB8C6-B234-4DDF-9534-DC7BE09B2D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81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29E346-5053-4073-8DAF-FA74E05F4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Board Meeting Topics Outlook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F4064-0A6F-4BE3-8548-BD3A7914ECF7}"/>
              </a:ext>
            </a:extLst>
          </p:cNvPr>
          <p:cNvSpPr txBox="1"/>
          <p:nvPr/>
        </p:nvSpPr>
        <p:spPr>
          <a:xfrm>
            <a:off x="838198" y="1825625"/>
            <a:ext cx="7901942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594" defTabSz="914377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146175" algn="l"/>
              </a:tabLst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 in development: </a:t>
            </a:r>
            <a:endParaRPr lang="en-US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6" lvl="1" defTabSz="914377">
              <a:spcAft>
                <a:spcPts val="600"/>
              </a:spcAft>
              <a:tabLst>
                <a:tab pos="1146175" algn="l"/>
              </a:tabLst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Resiliency (Nov 4), SFBay Basin Plan Amendment (Nov 4 or Feb 3), Napa County Field Trip (Dec 2), Environmental Education &amp; Grant Funding (March 3), Solano County Field Trip (April 7), Urban Scale Carbon Sequestration Initiatives (April 7) Regulatory Compliance Partnerships, Baylands Strategies, DroughtSMART/FireSMART, OneWater OneBay Strategic Initiatives, DWR &amp; SWRCB Drought Assistance Programs and Resources, Collaboration-Based Funding Opportunities, Water Management &amp; Conveyance Innovations, Capital and Natural Assets Management, Small Grants and Scholarship Program, </a:t>
            </a:r>
            <a:r>
              <a:rPr lang="en-US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Members!</a:t>
            </a:r>
          </a:p>
        </p:txBody>
      </p:sp>
      <p:pic>
        <p:nvPicPr>
          <p:cNvPr id="14" name="Graphic 13" descr="Monthly calendar">
            <a:extLst>
              <a:ext uri="{FF2B5EF4-FFF2-40B4-BE49-F238E27FC236}">
                <a16:creationId xmlns:a16="http://schemas.microsoft.com/office/drawing/2014/main" id="{F229E2E9-FD82-4A46-B215-AA1F263EE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3684" y="1825625"/>
            <a:ext cx="3705201" cy="370520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4D115D2-7792-4488-AA16-B30E9FBB00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2774" y="6421041"/>
            <a:ext cx="522617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October 7, 2022</a:t>
            </a:r>
          </a:p>
        </p:txBody>
      </p:sp>
    </p:spTree>
    <p:extLst>
      <p:ext uri="{BB962C8B-B14F-4D97-AF65-F5344CB8AC3E}">
        <p14:creationId xmlns:p14="http://schemas.microsoft.com/office/powerpoint/2010/main" val="532143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3A72-AC54-4269-9CA3-13703BCF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1"/>
            <a:ext cx="11290481" cy="2359340"/>
          </a:xfrm>
        </p:spPr>
        <p:txBody>
          <a:bodyPr/>
          <a:lstStyle/>
          <a:p>
            <a:pPr>
              <a:tabLst>
                <a:tab pos="512763" algn="l"/>
              </a:tabLst>
            </a:pPr>
            <a:r>
              <a:rPr lang="en-US" dirty="0"/>
              <a:t>6. Board Information Exchange and Drought Updates </a:t>
            </a:r>
            <a:br>
              <a:rPr lang="en-US" dirty="0"/>
            </a:br>
            <a:endParaRPr lang="en-US" sz="1700" b="0" i="1" dirty="0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D27D9DA-9E06-4BD0-AB51-8FAB043CF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2774" y="6421041"/>
            <a:ext cx="522617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October 7, 2022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737388-E4C6-4A73-947E-28BDA62E63FB}"/>
              </a:ext>
            </a:extLst>
          </p:cNvPr>
          <p:cNvSpPr txBox="1">
            <a:spLocks/>
          </p:cNvSpPr>
          <p:nvPr/>
        </p:nvSpPr>
        <p:spPr>
          <a:xfrm>
            <a:off x="831850" y="4562477"/>
            <a:ext cx="11290480" cy="170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189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377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566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754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Members </a:t>
            </a:r>
          </a:p>
          <a:p>
            <a:r>
              <a:rPr lang="en-US" sz="3300" spc="-20" dirty="0"/>
              <a:t>Members will highlight issues and share items of interest</a:t>
            </a:r>
            <a:r>
              <a:rPr lang="en-US" sz="33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8061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16706F"/>
            </a:gs>
            <a:gs pos="0">
              <a:srgbClr val="01AB52"/>
            </a:gs>
            <a:gs pos="9300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3CDB53-BC3F-3743-BA55-491A196097F5}"/>
              </a:ext>
            </a:extLst>
          </p:cNvPr>
          <p:cNvSpPr/>
          <p:nvPr/>
        </p:nvSpPr>
        <p:spPr>
          <a:xfrm rot="5400000" flipH="1">
            <a:off x="2602705" y="-2652712"/>
            <a:ext cx="6986589" cy="12292013"/>
          </a:xfrm>
          <a:prstGeom prst="rect">
            <a:avLst/>
          </a:prstGeom>
          <a:gradFill flip="none" rotWithShape="1">
            <a:gsLst>
              <a:gs pos="50000">
                <a:srgbClr val="16706F"/>
              </a:gs>
              <a:gs pos="0">
                <a:srgbClr val="2C308D"/>
              </a:gs>
              <a:gs pos="100000">
                <a:srgbClr val="41AD4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615F3A-035C-6E45-8C48-A2160946EE18}"/>
              </a:ext>
            </a:extLst>
          </p:cNvPr>
          <p:cNvSpPr txBox="1">
            <a:spLocks/>
          </p:cNvSpPr>
          <p:nvPr/>
        </p:nvSpPr>
        <p:spPr>
          <a:xfrm>
            <a:off x="984885" y="2727942"/>
            <a:ext cx="10344150" cy="879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spc="300" dirty="0">
                <a:solidFill>
                  <a:schemeClr val="bg1"/>
                </a:solidFill>
              </a:rPr>
              <a:t>Announcements/Adjourn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7D3E32-13CB-4418-9CC6-19BE35FA192F}"/>
              </a:ext>
            </a:extLst>
          </p:cNvPr>
          <p:cNvSpPr/>
          <p:nvPr/>
        </p:nvSpPr>
        <p:spPr>
          <a:xfrm>
            <a:off x="4471567" y="5501302"/>
            <a:ext cx="3216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www.nbwatershed.org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E4B79-0ED9-4D8E-ABF6-216EECD717A4}"/>
              </a:ext>
            </a:extLst>
          </p:cNvPr>
          <p:cNvSpPr txBox="1"/>
          <p:nvPr/>
        </p:nvSpPr>
        <p:spPr>
          <a:xfrm>
            <a:off x="3209108" y="3911264"/>
            <a:ext cx="61177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3">
                    <a:lumMod val="10000"/>
                    <a:lumOff val="90000"/>
                  </a:schemeClr>
                </a:solidFill>
              </a:rPr>
              <a:t>Next Board Meeting: </a:t>
            </a:r>
            <a:br>
              <a:rPr lang="en-US" sz="2800" b="1" i="1">
                <a:solidFill>
                  <a:schemeClr val="accent3">
                    <a:lumMod val="10000"/>
                    <a:lumOff val="90000"/>
                  </a:schemeClr>
                </a:solidFill>
              </a:rPr>
            </a:br>
            <a:r>
              <a:rPr lang="en-US" sz="3600" b="1" i="1">
                <a:solidFill>
                  <a:schemeClr val="accent3">
                    <a:lumMod val="10000"/>
                    <a:lumOff val="90000"/>
                  </a:schemeClr>
                </a:solidFill>
              </a:rPr>
              <a:t>November 4, </a:t>
            </a:r>
            <a:r>
              <a:rPr lang="en-US" sz="3600" b="1" i="1" dirty="0">
                <a:solidFill>
                  <a:schemeClr val="accent3">
                    <a:lumMod val="10000"/>
                    <a:lumOff val="90000"/>
                  </a:schemeClr>
                </a:solidFill>
              </a:rPr>
              <a:t>2022</a:t>
            </a:r>
          </a:p>
          <a:p>
            <a:pPr algn="ctr"/>
            <a:endParaRPr lang="en-US" sz="2800" b="1" i="1" dirty="0">
              <a:solidFill>
                <a:schemeClr val="accent3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44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681745-9336-474A-8815-F8D9336F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General Public Comments				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8489BD-90B9-44A5-BB7F-33212D1FB6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time is reserved for the public to address the Committee about matters NOT on the agenda and within the jurisdiction of the Committee.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42E0C62-A579-43EB-B47A-546F15486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2774" y="6421041"/>
            <a:ext cx="522617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October 7, 2022</a:t>
            </a:r>
          </a:p>
        </p:txBody>
      </p:sp>
    </p:spTree>
    <p:extLst>
      <p:ext uri="{BB962C8B-B14F-4D97-AF65-F5344CB8AC3E}">
        <p14:creationId xmlns:p14="http://schemas.microsoft.com/office/powerpoint/2010/main" val="370335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EA3A-F027-4F66-96E8-C7D7184A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14350" algn="l"/>
              </a:tabLst>
            </a:pPr>
            <a:r>
              <a:rPr lang="en-US" dirty="0"/>
              <a:t>3. Agenda and Past Meeting Minutes Review, 	and Draft September Treasure’s Report	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74E88-CC79-40C4-8D8B-E8F7575A1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Proposed Action: Approve/ Review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FFD5DB6-1BA0-4110-BB39-19C6A2C1F2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2774" y="6421041"/>
            <a:ext cx="522617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October 7, 2022</a:t>
            </a:r>
          </a:p>
        </p:txBody>
      </p:sp>
    </p:spTree>
    <p:extLst>
      <p:ext uri="{BB962C8B-B14F-4D97-AF65-F5344CB8AC3E}">
        <p14:creationId xmlns:p14="http://schemas.microsoft.com/office/powerpoint/2010/main" val="106469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E3F25-E8A8-4755-AFF1-D82C6807A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1" y="54752"/>
            <a:ext cx="6118649" cy="4517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524C8-0D56-4B5C-B65D-D38799F02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25" y="3281528"/>
            <a:ext cx="6047968" cy="352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2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4913A9F-65A3-4CA4-8F60-85C518DB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007" y="518583"/>
            <a:ext cx="10515600" cy="132503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Treasure’s Report</a:t>
            </a:r>
            <a:br>
              <a:rPr lang="en-US" dirty="0"/>
            </a:br>
            <a:r>
              <a:rPr lang="en-US" dirty="0"/>
              <a:t>September 2022		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59D0EF-1C1D-4F30-8FC9-6C5654831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607" y="2316480"/>
            <a:ext cx="5156200" cy="3859953"/>
          </a:xfrm>
        </p:spPr>
        <p:txBody>
          <a:bodyPr/>
          <a:lstStyle/>
          <a:p>
            <a:r>
              <a:rPr lang="en-US" dirty="0"/>
              <a:t>Proposed Action: Accept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BE595054-CFB2-4654-9E2F-3B4E1D2681FF}"/>
              </a:ext>
            </a:extLst>
          </p:cNvPr>
          <p:cNvSpPr txBox="1">
            <a:spLocks/>
          </p:cNvSpPr>
          <p:nvPr/>
        </p:nvSpPr>
        <p:spPr>
          <a:xfrm>
            <a:off x="3572774" y="6421041"/>
            <a:ext cx="52261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Board Meeting | October 7,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883958-95FD-4B22-AD3C-5CBE07796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631" y="1181099"/>
            <a:ext cx="65151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2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3A72-AC54-4269-9CA3-13703BCF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1"/>
            <a:ext cx="10841989" cy="2359340"/>
          </a:xfrm>
        </p:spPr>
        <p:txBody>
          <a:bodyPr/>
          <a:lstStyle/>
          <a:p>
            <a:pPr>
              <a:tabLst>
                <a:tab pos="512763" algn="l"/>
              </a:tabLst>
            </a:pPr>
            <a:r>
              <a:rPr lang="en-US" dirty="0"/>
              <a:t>4. Guest Presentation— Bel Marin Keys Wetland Restoration Project Overview/Update</a:t>
            </a:r>
            <a:br>
              <a:rPr lang="en-US" dirty="0"/>
            </a:br>
            <a:endParaRPr lang="en-US" sz="1700" b="0" i="1" dirty="0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D400D-1C44-4513-9B4A-AC1A7EF4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069082"/>
            <a:ext cx="10515600" cy="2020570"/>
          </a:xfrm>
        </p:spPr>
        <p:txBody>
          <a:bodyPr>
            <a:normAutofit/>
          </a:bodyPr>
          <a:lstStyle/>
          <a:p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Jessica Davenport, Deputy Program Manager</a:t>
            </a:r>
          </a:p>
          <a:p>
            <a:r>
              <a:rPr lang="en-US" dirty="0"/>
              <a:t>Jessica will provide an update on restoring 1,600 acres of former tidal marshlands near Bel Marin Keys.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D27D9DA-9E06-4BD0-AB51-8FAB043CF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2774" y="6421041"/>
            <a:ext cx="522617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October 7, 2022</a:t>
            </a:r>
          </a:p>
        </p:txBody>
      </p:sp>
    </p:spTree>
    <p:extLst>
      <p:ext uri="{BB962C8B-B14F-4D97-AF65-F5344CB8AC3E}">
        <p14:creationId xmlns:p14="http://schemas.microsoft.com/office/powerpoint/2010/main" val="73724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3A72-AC54-4269-9CA3-13703BCF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1"/>
            <a:ext cx="10841989" cy="2359340"/>
          </a:xfrm>
        </p:spPr>
        <p:txBody>
          <a:bodyPr/>
          <a:lstStyle/>
          <a:p>
            <a:pPr>
              <a:tabLst>
                <a:tab pos="512763" algn="l"/>
              </a:tabLst>
            </a:pPr>
            <a:r>
              <a:rPr lang="en-US" dirty="0"/>
              <a:t>4. Guest Presentation—</a:t>
            </a:r>
            <a:r>
              <a:rPr lang="en-US" sz="4000" b="1" dirty="0"/>
              <a:t>Overview Novato Sanitary 				District &amp; BMK V Wetland 						Restoration Project</a:t>
            </a:r>
            <a:r>
              <a:rPr lang="en-US" dirty="0"/>
              <a:t> </a:t>
            </a:r>
            <a:endParaRPr lang="en-US" sz="1700" b="0" i="1" dirty="0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1D400D-1C44-4513-9B4A-AC1A7EF40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069082"/>
            <a:ext cx="10515600" cy="2020570"/>
          </a:xfrm>
        </p:spPr>
        <p:txBody>
          <a:bodyPr>
            <a:normAutofit/>
          </a:bodyPr>
          <a:lstStyle/>
          <a:p>
            <a:r>
              <a:rPr lang="en-US" dirty="0"/>
              <a:t>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D27D9DA-9E06-4BD0-AB51-8FAB043CF2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72774" y="6421041"/>
            <a:ext cx="522617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Board Meeting | October 7, 2022</a:t>
            </a:r>
          </a:p>
        </p:txBody>
      </p:sp>
    </p:spTree>
    <p:extLst>
      <p:ext uri="{BB962C8B-B14F-4D97-AF65-F5344CB8AC3E}">
        <p14:creationId xmlns:p14="http://schemas.microsoft.com/office/powerpoint/2010/main" val="251220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3F3CD-4ADD-9ED6-8B03-5BE6287B9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085" y="1244338"/>
            <a:ext cx="8173039" cy="2262434"/>
          </a:xfrm>
        </p:spPr>
        <p:txBody>
          <a:bodyPr>
            <a:noAutofit/>
          </a:bodyPr>
          <a:lstStyle/>
          <a:p>
            <a:r>
              <a:rPr lang="en-US" sz="3600" b="1" dirty="0"/>
              <a:t>Overview </a:t>
            </a:r>
            <a:br>
              <a:rPr lang="en-US" sz="3600" b="1" dirty="0"/>
            </a:br>
            <a:r>
              <a:rPr lang="en-US" sz="3600" b="1" dirty="0"/>
              <a:t>Novato Sanitary District</a:t>
            </a:r>
            <a:br>
              <a:rPr lang="en-US" sz="3600" b="1" dirty="0"/>
            </a:br>
            <a:r>
              <a:rPr lang="en-US" sz="3600" b="1" dirty="0"/>
              <a:t>&amp;</a:t>
            </a:r>
            <a:br>
              <a:rPr lang="en-US" sz="3600" b="1" dirty="0"/>
            </a:br>
            <a:r>
              <a:rPr lang="en-US" sz="3600" b="1" dirty="0"/>
              <a:t>BMK V Wetland Restoration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FF5DF-C8F9-F7AC-4879-4189033B5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658599"/>
            <a:ext cx="6858000" cy="165576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North Bay Watershed Association (NBWA)</a:t>
            </a:r>
          </a:p>
          <a:p>
            <a:r>
              <a:rPr lang="en-US" dirty="0"/>
              <a:t>October 7, 2022</a:t>
            </a:r>
          </a:p>
        </p:txBody>
      </p:sp>
    </p:spTree>
    <p:extLst>
      <p:ext uri="{BB962C8B-B14F-4D97-AF65-F5344CB8AC3E}">
        <p14:creationId xmlns:p14="http://schemas.microsoft.com/office/powerpoint/2010/main" val="3779037387"/>
      </p:ext>
    </p:extLst>
  </p:cSld>
  <p:clrMapOvr>
    <a:masterClrMapping/>
  </p:clrMapOvr>
</p:sld>
</file>

<file path=ppt/theme/theme1.xml><?xml version="1.0" encoding="utf-8"?>
<a:theme xmlns:a="http://schemas.openxmlformats.org/drawingml/2006/main" name="1_WY-General">
  <a:themeElements>
    <a:clrScheme name="Custom 1">
      <a:dk1>
        <a:sysClr val="windowText" lastClr="000000"/>
      </a:dk1>
      <a:lt1>
        <a:sysClr val="window" lastClr="FFFFFF"/>
      </a:lt1>
      <a:dk2>
        <a:srgbClr val="001489"/>
      </a:dk2>
      <a:lt2>
        <a:srgbClr val="0085CA"/>
      </a:lt2>
      <a:accent1>
        <a:srgbClr val="509E2F"/>
      </a:accent1>
      <a:accent2>
        <a:srgbClr val="5B6770"/>
      </a:accent2>
      <a:accent3>
        <a:srgbClr val="035F1D"/>
      </a:accent3>
      <a:accent4>
        <a:srgbClr val="A2AAAD"/>
      </a:accent4>
      <a:accent5>
        <a:srgbClr val="B11F2A"/>
      </a:accent5>
      <a:accent6>
        <a:srgbClr val="DC812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E4D26DB-1644-4B4E-8A44-68A0A63EDC37}" vid="{DA24BB99-F45B-43FA-B26F-658C54296B02}"/>
    </a:ext>
  </a:extLst>
</a:theme>
</file>

<file path=ppt/theme/theme2.xml><?xml version="1.0" encoding="utf-8"?>
<a:theme xmlns:a="http://schemas.openxmlformats.org/drawingml/2006/main" name="2_WY-Blue">
  <a:themeElements>
    <a:clrScheme name="Custom 1">
      <a:dk1>
        <a:sysClr val="windowText" lastClr="000000"/>
      </a:dk1>
      <a:lt1>
        <a:sysClr val="window" lastClr="FFFFFF"/>
      </a:lt1>
      <a:dk2>
        <a:srgbClr val="001489"/>
      </a:dk2>
      <a:lt2>
        <a:srgbClr val="0085CA"/>
      </a:lt2>
      <a:accent1>
        <a:srgbClr val="509E2F"/>
      </a:accent1>
      <a:accent2>
        <a:srgbClr val="5B6770"/>
      </a:accent2>
      <a:accent3>
        <a:srgbClr val="035F1D"/>
      </a:accent3>
      <a:accent4>
        <a:srgbClr val="A2AAAD"/>
      </a:accent4>
      <a:accent5>
        <a:srgbClr val="B11F2A"/>
      </a:accent5>
      <a:accent6>
        <a:srgbClr val="DC812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E4D26DB-1644-4B4E-8A44-68A0A63EDC37}" vid="{E57EB69F-B577-48BC-8422-5EB4AE5E811F}"/>
    </a:ext>
  </a:extLst>
</a:theme>
</file>

<file path=ppt/theme/theme3.xml><?xml version="1.0" encoding="utf-8"?>
<a:theme xmlns:a="http://schemas.openxmlformats.org/drawingml/2006/main" name="3_WY-Blue">
  <a:themeElements>
    <a:clrScheme name="Custom 1">
      <a:dk1>
        <a:sysClr val="windowText" lastClr="000000"/>
      </a:dk1>
      <a:lt1>
        <a:sysClr val="window" lastClr="FFFFFF"/>
      </a:lt1>
      <a:dk2>
        <a:srgbClr val="001489"/>
      </a:dk2>
      <a:lt2>
        <a:srgbClr val="0085CA"/>
      </a:lt2>
      <a:accent1>
        <a:srgbClr val="509E2F"/>
      </a:accent1>
      <a:accent2>
        <a:srgbClr val="5B6770"/>
      </a:accent2>
      <a:accent3>
        <a:srgbClr val="035F1D"/>
      </a:accent3>
      <a:accent4>
        <a:srgbClr val="A2AAAD"/>
      </a:accent4>
      <a:accent5>
        <a:srgbClr val="B11F2A"/>
      </a:accent5>
      <a:accent6>
        <a:srgbClr val="DC812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E4D26DB-1644-4B4E-8A44-68A0A63EDC37}" vid="{76AB76B2-BFF2-4126-B9A6-1865368623B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E4D26DB-1644-4B4E-8A44-68A0A63EDC37}" vid="{976EFCBA-B1D2-41DD-B03F-EDF4AB984B60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7690</TotalTime>
  <Words>1255</Words>
  <Application>Microsoft Office PowerPoint</Application>
  <PresentationFormat>Widescreen</PresentationFormat>
  <Paragraphs>139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Alegreya</vt:lpstr>
      <vt:lpstr>Arial</vt:lpstr>
      <vt:lpstr>Calibri</vt:lpstr>
      <vt:lpstr>Calibri Light</vt:lpstr>
      <vt:lpstr>1_WY-General</vt:lpstr>
      <vt:lpstr>2_WY-Blue</vt:lpstr>
      <vt:lpstr>3_WY-Blue</vt:lpstr>
      <vt:lpstr>Custom Design</vt:lpstr>
      <vt:lpstr>Office Theme</vt:lpstr>
      <vt:lpstr>PowerPoint Presentation</vt:lpstr>
      <vt:lpstr>1. Welcome and Call to Order –  Roll Call and Introductions</vt:lpstr>
      <vt:lpstr>2. General Public Comments    </vt:lpstr>
      <vt:lpstr>3. Agenda and Past Meeting Minutes Review,  and Draft September Treasure’s Report   </vt:lpstr>
      <vt:lpstr>PowerPoint Presentation</vt:lpstr>
      <vt:lpstr> Treasure’s Report September 2022  </vt:lpstr>
      <vt:lpstr>4. Guest Presentation— Bel Marin Keys Wetland Restoration Project Overview/Update </vt:lpstr>
      <vt:lpstr>4. Guest Presentation—Overview Novato Sanitary     District &amp; BMK V Wetland       Restoration Project </vt:lpstr>
      <vt:lpstr>Overview  Novato Sanitary District &amp; BMK V Wetland Restoration Project</vt:lpstr>
      <vt:lpstr>PowerPoint Presentation</vt:lpstr>
      <vt:lpstr>BMKV Phase 1 Restoration- Levee Construction</vt:lpstr>
      <vt:lpstr>NSD Treated Effluent Pipeline Modification</vt:lpstr>
      <vt:lpstr>NSD Support to Project</vt:lpstr>
      <vt:lpstr>Recent Developments and Next Steps</vt:lpstr>
      <vt:lpstr>  5. Executive Director Report</vt:lpstr>
      <vt:lpstr>Executive Director Report</vt:lpstr>
      <vt:lpstr>NBWA FY 2022/23 Work Plan </vt:lpstr>
      <vt:lpstr>Regional Updates</vt:lpstr>
      <vt:lpstr>Executive Director Report (continued)</vt:lpstr>
      <vt:lpstr>Board Meeting Topics Outlook</vt:lpstr>
      <vt:lpstr>6. Board Information Exchange and Drought Updates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Marson</dc:creator>
  <cp:lastModifiedBy>Sabrina Marson</cp:lastModifiedBy>
  <cp:revision>327</cp:revision>
  <cp:lastPrinted>2021-07-09T15:44:30Z</cp:lastPrinted>
  <dcterms:created xsi:type="dcterms:W3CDTF">2021-03-01T20:03:58Z</dcterms:created>
  <dcterms:modified xsi:type="dcterms:W3CDTF">2022-10-10T21:32:10Z</dcterms:modified>
</cp:coreProperties>
</file>