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2" r:id="rId3"/>
    <p:sldId id="288" r:id="rId4"/>
    <p:sldId id="273" r:id="rId5"/>
    <p:sldId id="257" r:id="rId6"/>
    <p:sldId id="259" r:id="rId7"/>
    <p:sldId id="266" r:id="rId8"/>
    <p:sldId id="291" r:id="rId9"/>
    <p:sldId id="285" r:id="rId10"/>
    <p:sldId id="287" r:id="rId11"/>
    <p:sldId id="286" r:id="rId12"/>
    <p:sldId id="290" r:id="rId13"/>
    <p:sldId id="284" r:id="rId14"/>
    <p:sldId id="28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1481" autoAdjust="0"/>
  </p:normalViewPr>
  <p:slideViewPr>
    <p:cSldViewPr>
      <p:cViewPr varScale="1">
        <p:scale>
          <a:sx n="70" d="100"/>
          <a:sy n="70" d="100"/>
        </p:scale>
        <p:origin x="184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B8143-021F-443B-8E7B-8B6EF8C35F6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E0828-604B-439E-9500-E4E37CDB2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95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502E7-C91E-4590-A57A-6FA68B903791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8B3EB-82DF-400C-B22D-F782432D7B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2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8B3EB-82DF-400C-B22D-F782432D7B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9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17127"/>
            <a:ext cx="8534400" cy="964276"/>
          </a:xfrm>
        </p:spPr>
        <p:txBody>
          <a:bodyPr/>
          <a:lstStyle>
            <a:lvl1pPr>
              <a:defRPr b="1" baseline="0"/>
            </a:lvl1pPr>
          </a:lstStyle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9" y="228600"/>
            <a:ext cx="1143001" cy="112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11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2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3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5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2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3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0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9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1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71C0D-45D7-4744-B859-132B4817FA1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02AEF8-4B21-4BE1-9448-D9C4A2031E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7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9" y="228600"/>
            <a:ext cx="1143001" cy="112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228600" y="788324"/>
            <a:ext cx="8534400" cy="9642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2409" y="1447800"/>
            <a:ext cx="808439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76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ayareairwmp.org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ames.muller@sfestuary.or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28800" y="304800"/>
            <a:ext cx="6934200" cy="964276"/>
          </a:xfrm>
        </p:spPr>
        <p:txBody>
          <a:bodyPr>
            <a:normAutofit fontScale="90000"/>
          </a:bodyPr>
          <a:lstStyle/>
          <a:p>
            <a:r>
              <a:rPr lang="en-US" dirty="0"/>
              <a:t>Bay Area Integrated Regional Water Management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828800"/>
            <a:ext cx="7543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  <a:p>
            <a:pPr algn="ctr"/>
            <a:r>
              <a:rPr lang="en-US" sz="4000" b="1" dirty="0"/>
              <a:t>NBWA Executive Board</a:t>
            </a:r>
          </a:p>
          <a:p>
            <a:pPr algn="ctr"/>
            <a:endParaRPr lang="en-US" sz="4000" dirty="0"/>
          </a:p>
          <a:p>
            <a:pPr algn="ctr"/>
            <a:r>
              <a:rPr lang="en-US" sz="3600" dirty="0"/>
              <a:t>Integrated Regional Water Management Program Overview and 2019 Plan Update</a:t>
            </a:r>
          </a:p>
        </p:txBody>
      </p:sp>
    </p:spTree>
    <p:extLst>
      <p:ext uri="{BB962C8B-B14F-4D97-AF65-F5344CB8AC3E}">
        <p14:creationId xmlns:p14="http://schemas.microsoft.com/office/powerpoint/2010/main" val="2436000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CF67-EAE2-4576-9CFB-DDB517FD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IRWM Plan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F5071-E92B-4B26-A5AF-A8888F1F0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Takeaways</a:t>
            </a:r>
          </a:p>
          <a:p>
            <a:pPr lvl="1"/>
            <a:r>
              <a:rPr lang="en-US" dirty="0"/>
              <a:t>23 Plan Standard updates</a:t>
            </a:r>
          </a:p>
          <a:p>
            <a:pPr lvl="2"/>
            <a:r>
              <a:rPr lang="en-US" dirty="0"/>
              <a:t>11 updated requirements </a:t>
            </a:r>
          </a:p>
          <a:p>
            <a:pPr lvl="2"/>
            <a:r>
              <a:rPr lang="en-US" dirty="0"/>
              <a:t>12 new requirements</a:t>
            </a:r>
          </a:p>
          <a:p>
            <a:pPr lvl="1"/>
            <a:r>
              <a:rPr lang="en-US" dirty="0"/>
              <a:t>The updated and new requirements focused on</a:t>
            </a:r>
          </a:p>
          <a:p>
            <a:pPr lvl="2"/>
            <a:r>
              <a:rPr lang="en-US" dirty="0"/>
              <a:t>Climate Change impacts, adaptation, &amp; mitigation</a:t>
            </a:r>
          </a:p>
          <a:p>
            <a:pPr lvl="2"/>
            <a:r>
              <a:rPr lang="en-US" dirty="0"/>
              <a:t>Reducing energy Green House Gas emissions </a:t>
            </a:r>
          </a:p>
          <a:p>
            <a:pPr lvl="2"/>
            <a:r>
              <a:rPr lang="en-US" dirty="0"/>
              <a:t>Tribal inclusion and recognition</a:t>
            </a:r>
          </a:p>
          <a:p>
            <a:pPr lvl="2"/>
            <a:r>
              <a:rPr lang="en-US" dirty="0"/>
              <a:t>Ongoing IRWM plan updates and regional collaboration 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46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E13D-C12E-400B-B1D5-B9B6ADB3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20BF5-3FE6-4FBE-B1AE-3981F14EB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process to update the plan to conform to 2016 standards was led by the SFPUC in consultation with DAC and Tribal representatives</a:t>
            </a:r>
          </a:p>
          <a:p>
            <a:r>
              <a:rPr lang="en-US" dirty="0"/>
              <a:t>The updates were posted for public comment. Comments were received and addressed.</a:t>
            </a:r>
          </a:p>
          <a:p>
            <a:r>
              <a:rPr lang="en-US" dirty="0"/>
              <a:t>The CC unanimously approved them</a:t>
            </a:r>
          </a:p>
          <a:p>
            <a:r>
              <a:rPr lang="en-US" dirty="0"/>
              <a:t>The updated plan was submitted to DWR in November 2019 and approved in March 2020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99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A04F-0F2B-47B1-87E1-15A155D6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 Area IRWM Plan </a:t>
            </a:r>
            <a:r>
              <a:rPr lang="en-US" dirty="0" err="1"/>
              <a:t>UPdate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868A-2F88-4EE3-8F3C-D71365B13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Many of the new and updated DWR standards were already met </a:t>
            </a:r>
          </a:p>
          <a:p>
            <a:r>
              <a:rPr lang="en-US" dirty="0"/>
              <a:t>Robust changes were made to address DAC and Tribal language in relevant sections</a:t>
            </a:r>
          </a:p>
          <a:p>
            <a:r>
              <a:rPr lang="en-US" dirty="0"/>
              <a:t>Minimal climate change language was added</a:t>
            </a:r>
          </a:p>
          <a:p>
            <a:r>
              <a:rPr lang="en-US" dirty="0"/>
              <a:t>The project list was updated</a:t>
            </a:r>
          </a:p>
          <a:p>
            <a:r>
              <a:rPr lang="en-US" dirty="0"/>
              <a:t>Governance will be addressed in a future Bay Area IRWM Plan update to include DAC and Tribal voting members</a:t>
            </a:r>
          </a:p>
        </p:txBody>
      </p:sp>
    </p:spTree>
    <p:extLst>
      <p:ext uri="{BB962C8B-B14F-4D97-AF65-F5344CB8AC3E}">
        <p14:creationId xmlns:p14="http://schemas.microsoft.com/office/powerpoint/2010/main" val="3788588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94CC0-4E41-4772-9CD7-AE5C3EE5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9EE0D-4DFA-4681-AC3F-FE830EC0B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495800"/>
            <a:ext cx="8077200" cy="259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More info can be found online at:</a:t>
            </a:r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http://bayareairwmp.org/</a:t>
            </a: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James Muller </a:t>
            </a:r>
          </a:p>
          <a:p>
            <a:pPr marL="0" indent="0" algn="ctr">
              <a:buNone/>
            </a:pPr>
            <a:r>
              <a:rPr lang="en-US" sz="2000" dirty="0"/>
              <a:t>Principal Environmental Planner: ABAG/SFEP/MTC</a:t>
            </a:r>
          </a:p>
          <a:p>
            <a:pPr marL="0" indent="0" algn="ctr">
              <a:buNone/>
            </a:pPr>
            <a:r>
              <a:rPr lang="en-US" sz="2000" dirty="0">
                <a:hlinkClick r:id="rId4"/>
              </a:rPr>
              <a:t>James.muller@sfestuary.org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4086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B6181-B21D-48FE-9E7D-62BA313A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Bay Area - Updated Sections</a:t>
            </a:r>
            <a:br>
              <a:rPr lang="en-US" dirty="0"/>
            </a:br>
            <a:r>
              <a:rPr lang="en-US" dirty="0"/>
              <a:t>(Reference Only)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5F01E-2AC9-470D-ADB6-805AEA6F7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399"/>
            <a:ext cx="3962400" cy="4525963"/>
          </a:xfrm>
        </p:spPr>
        <p:txBody>
          <a:bodyPr>
            <a:normAutofit/>
          </a:bodyPr>
          <a:lstStyle/>
          <a:p>
            <a:r>
              <a:rPr lang="en-US" sz="1500" dirty="0"/>
              <a:t>1.2.2.1 – Identification of Stakeholder Types</a:t>
            </a:r>
          </a:p>
          <a:p>
            <a:r>
              <a:rPr lang="en-US" sz="1500" dirty="0"/>
              <a:t>1.3.1 – Public Outreach and Involvement Process</a:t>
            </a:r>
          </a:p>
          <a:p>
            <a:r>
              <a:rPr lang="en-US" sz="1500" dirty="0"/>
              <a:t>1.4.2 – Outreach to Disadvantaged Communities and Native American Tribes</a:t>
            </a:r>
          </a:p>
          <a:p>
            <a:r>
              <a:rPr lang="en-US" sz="1500" dirty="0"/>
              <a:t>1.7 – Interim and Formal Changes to the Plan and Plan Updates</a:t>
            </a:r>
          </a:p>
          <a:p>
            <a:r>
              <a:rPr lang="en-US" sz="1500" dirty="0"/>
              <a:t>2.2.7 – Biodiversity and Protected Lands</a:t>
            </a:r>
          </a:p>
          <a:p>
            <a:r>
              <a:rPr lang="en-US" sz="1500" dirty="0"/>
              <a:t>2.2.10 – Social and Cultural Makeup</a:t>
            </a:r>
          </a:p>
          <a:p>
            <a:r>
              <a:rPr lang="en-US" sz="1500" dirty="0"/>
              <a:t>2.2.13 – Native American Tribal Communities</a:t>
            </a:r>
          </a:p>
          <a:p>
            <a:r>
              <a:rPr lang="en-US" sz="1500" dirty="0"/>
              <a:t>3.2.3.1 – Prioritizing the Objectives</a:t>
            </a:r>
          </a:p>
          <a:p>
            <a:r>
              <a:rPr lang="en-US" sz="1500" dirty="0"/>
              <a:t>6.3.2.1 – Targeted Assistance for DAC Project Proponents </a:t>
            </a:r>
          </a:p>
          <a:p>
            <a:r>
              <a:rPr lang="en-US" sz="1500" dirty="0"/>
              <a:t>7.6.1 – Habitat Protection and Improvement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6CAE32-B624-4040-BE67-0205B74F34B8}"/>
              </a:ext>
            </a:extLst>
          </p:cNvPr>
          <p:cNvSpPr txBox="1">
            <a:spLocks/>
          </p:cNvSpPr>
          <p:nvPr/>
        </p:nvSpPr>
        <p:spPr>
          <a:xfrm>
            <a:off x="4800600" y="2057399"/>
            <a:ext cx="41910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7.11.1 – DACs in the Bay Area Region</a:t>
            </a:r>
          </a:p>
          <a:p>
            <a:r>
              <a:rPr lang="en-US" dirty="0"/>
              <a:t>7.11.3 – Current Projects in DACs</a:t>
            </a:r>
          </a:p>
          <a:p>
            <a:r>
              <a:rPr lang="en-US" dirty="0"/>
              <a:t>7.12 – Effects on Native American Tribal Communities</a:t>
            </a:r>
          </a:p>
          <a:p>
            <a:r>
              <a:rPr lang="en-US" dirty="0"/>
              <a:t>13.1 – Land Use Planning in the Bay Area</a:t>
            </a:r>
          </a:p>
          <a:p>
            <a:r>
              <a:rPr lang="en-US" dirty="0"/>
              <a:t>14.5.3 – Participation in the Coordinating Committee</a:t>
            </a:r>
          </a:p>
          <a:p>
            <a:r>
              <a:rPr lang="en-US" dirty="0"/>
              <a:t>14.5.5 – General Outreach Materials and Distribution </a:t>
            </a:r>
          </a:p>
          <a:p>
            <a:r>
              <a:rPr lang="en-US" dirty="0"/>
              <a:t>14.6.1 – Approach to DAC Engagement </a:t>
            </a:r>
          </a:p>
          <a:p>
            <a:r>
              <a:rPr lang="en-US" dirty="0"/>
              <a:t>14.6.5 – Targeted DAC Outreach and Engagement </a:t>
            </a:r>
          </a:p>
          <a:p>
            <a:r>
              <a:rPr lang="en-US" dirty="0"/>
              <a:t>14.6.7 – Disadvantaged Community and Tribal Involvement Program</a:t>
            </a:r>
          </a:p>
          <a:p>
            <a:r>
              <a:rPr lang="en-US" dirty="0"/>
              <a:t>14.7 – Native American Tribe Identification and Outreach </a:t>
            </a:r>
          </a:p>
          <a:p>
            <a:r>
              <a:rPr lang="en-US" dirty="0"/>
              <a:t>14.8 – Stakeholder Engagement Following Adoption of the IRWMP </a:t>
            </a:r>
          </a:p>
        </p:txBody>
      </p:sp>
    </p:spTree>
    <p:extLst>
      <p:ext uri="{BB962C8B-B14F-4D97-AF65-F5344CB8AC3E}">
        <p14:creationId xmlns:p14="http://schemas.microsoft.com/office/powerpoint/2010/main" val="13385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5CC6-AE7F-4AC6-9E6C-64FCF0CF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 Bay Funding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4026E-35BE-444C-9FD6-7E263F12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989" y="1590964"/>
            <a:ext cx="5706789" cy="508158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214548-472D-4A7C-AD3B-0C386A8C1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144076"/>
              </p:ext>
            </p:extLst>
          </p:nvPr>
        </p:nvGraphicFramePr>
        <p:xfrm>
          <a:off x="5257800" y="2590800"/>
          <a:ext cx="3556000" cy="1882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30228966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347641088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3994914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Proposition 84 (2006)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Grant Amount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Year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9698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Round 2 Implementation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$20,000,000.00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92257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Round 3 Implementation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$32,178,423.00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30581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Round 4 Implementation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$21,469,025.00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99121425"/>
                  </a:ext>
                </a:extLst>
              </a:tr>
              <a:tr h="5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117818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Proposition 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Grant Amount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Year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8609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Disadvantaged Community and Tribal Involvement Program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$3,020,000.00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129573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Round 1 Implementation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 $ 22,750,000.00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698959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$99,417,448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395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742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CE41-0C18-435E-8762-DEF66918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Bay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9DB2C-9A3F-41DC-A852-206ED3C07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4290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Proposition 84</a:t>
            </a:r>
          </a:p>
          <a:p>
            <a:pPr lvl="1"/>
            <a:r>
              <a:rPr lang="en-US" dirty="0"/>
              <a:t>Round 2</a:t>
            </a:r>
          </a:p>
          <a:p>
            <a:pPr lvl="2"/>
            <a:r>
              <a:rPr lang="en-US" dirty="0"/>
              <a:t>6 Projects</a:t>
            </a:r>
          </a:p>
          <a:p>
            <a:pPr lvl="2"/>
            <a:r>
              <a:rPr lang="en-US" dirty="0"/>
              <a:t>$4,495,000 (22%)</a:t>
            </a:r>
          </a:p>
          <a:p>
            <a:pPr lvl="1"/>
            <a:r>
              <a:rPr lang="en-US" dirty="0"/>
              <a:t>Round 3</a:t>
            </a:r>
          </a:p>
          <a:p>
            <a:pPr lvl="2"/>
            <a:r>
              <a:rPr lang="en-US" dirty="0"/>
              <a:t>4 Projects</a:t>
            </a:r>
          </a:p>
          <a:p>
            <a:pPr lvl="2"/>
            <a:r>
              <a:rPr lang="en-US" dirty="0"/>
              <a:t>$6,632,952 (20%)</a:t>
            </a:r>
          </a:p>
          <a:p>
            <a:pPr lvl="1"/>
            <a:r>
              <a:rPr lang="en-US" dirty="0"/>
              <a:t>Round 4</a:t>
            </a:r>
          </a:p>
          <a:p>
            <a:pPr lvl="2"/>
            <a:r>
              <a:rPr lang="en-US" dirty="0"/>
              <a:t>2 Projects</a:t>
            </a:r>
          </a:p>
          <a:p>
            <a:pPr lvl="2"/>
            <a:r>
              <a:rPr lang="en-US" dirty="0"/>
              <a:t>$4,333,170 (20%)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41E1CE-B98E-434A-8060-6BC0ABF9702B}"/>
              </a:ext>
            </a:extLst>
          </p:cNvPr>
          <p:cNvSpPr txBox="1">
            <a:spLocks/>
          </p:cNvSpPr>
          <p:nvPr/>
        </p:nvSpPr>
        <p:spPr>
          <a:xfrm>
            <a:off x="4724400" y="1600200"/>
            <a:ext cx="3733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Proposition 1</a:t>
            </a:r>
          </a:p>
          <a:p>
            <a:pPr lvl="1"/>
            <a:r>
              <a:rPr lang="en-US" sz="2600" dirty="0"/>
              <a:t>DACTIP</a:t>
            </a:r>
          </a:p>
          <a:p>
            <a:pPr lvl="2"/>
            <a:r>
              <a:rPr lang="en-US" sz="2200" dirty="0"/>
              <a:t>Marin, San Rafael, Point Reyes, Dillon Beach, &amp; southern Sonoma County</a:t>
            </a:r>
          </a:p>
          <a:p>
            <a:pPr lvl="1"/>
            <a:r>
              <a:rPr lang="en-US" sz="2600" dirty="0"/>
              <a:t>Round 1</a:t>
            </a:r>
          </a:p>
          <a:p>
            <a:pPr lvl="2"/>
            <a:r>
              <a:rPr lang="en-US" sz="2200" dirty="0"/>
              <a:t>2 Projects </a:t>
            </a:r>
          </a:p>
          <a:p>
            <a:pPr lvl="2"/>
            <a:r>
              <a:rPr lang="en-US" sz="2200" dirty="0"/>
              <a:t>$6,090,078 (27%)</a:t>
            </a:r>
            <a:endParaRPr lang="en-US" dirty="0"/>
          </a:p>
          <a:p>
            <a:pPr lvl="1"/>
            <a:r>
              <a:rPr lang="en-US" sz="2600" dirty="0"/>
              <a:t>Round 2 (2021)</a:t>
            </a:r>
          </a:p>
          <a:p>
            <a:pPr lvl="2"/>
            <a:r>
              <a:rPr lang="en-US" sz="2200" dirty="0"/>
              <a:t>$22,750,000 available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88186-07BB-4033-B0BC-EB7E2F38366C}"/>
              </a:ext>
            </a:extLst>
          </p:cNvPr>
          <p:cNvSpPr/>
          <p:nvPr/>
        </p:nvSpPr>
        <p:spPr>
          <a:xfrm>
            <a:off x="2362200" y="2938602"/>
            <a:ext cx="3700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$21,551,200</a:t>
            </a:r>
          </a:p>
        </p:txBody>
      </p:sp>
    </p:spTree>
    <p:extLst>
      <p:ext uri="{BB962C8B-B14F-4D97-AF65-F5344CB8AC3E}">
        <p14:creationId xmlns:p14="http://schemas.microsoft.com/office/powerpoint/2010/main" val="163255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CCA5-7BB3-4D9E-AA44-83AD6354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Hydrologic Characteristics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B76CC-642C-42B2-A759-A350C379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8" y="1752600"/>
            <a:ext cx="4650530" cy="4525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4B3A8F-B4E7-44BB-B185-7FBE4E89025A}"/>
              </a:ext>
            </a:extLst>
          </p:cNvPr>
          <p:cNvSpPr txBox="1"/>
          <p:nvPr/>
        </p:nvSpPr>
        <p:spPr>
          <a:xfrm>
            <a:off x="5410200" y="1828800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Complex network of watersheds, marshes, rivers, creeks, reservoirs, and bays predominantly draining into the San Francisco Bay and Pacific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Biggest impacts to hydrologic function of Bay Area Region watersheds are urbanization and land practice alterations</a:t>
            </a:r>
          </a:p>
        </p:txBody>
      </p:sp>
    </p:spTree>
    <p:extLst>
      <p:ext uri="{BB962C8B-B14F-4D97-AF65-F5344CB8AC3E}">
        <p14:creationId xmlns:p14="http://schemas.microsoft.com/office/powerpoint/2010/main" val="183066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BAIRWMP?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828800"/>
            <a:ext cx="5105400" cy="4495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The Bay Area Integrated Regional Water Management Plan is a nine-county effort to address the following critical needs: </a:t>
            </a:r>
          </a:p>
          <a:p>
            <a:r>
              <a:rPr lang="en-US" sz="2400" dirty="0"/>
              <a:t>Promote environmental, economic and social sustainability</a:t>
            </a:r>
          </a:p>
          <a:p>
            <a:r>
              <a:rPr lang="en-US" sz="2400" dirty="0"/>
              <a:t>Improve water supply reliability and quality</a:t>
            </a:r>
          </a:p>
          <a:p>
            <a:r>
              <a:rPr lang="en-US" sz="2400" dirty="0"/>
              <a:t>Protect and improve watershed health and function and Bay water quality</a:t>
            </a:r>
          </a:p>
          <a:p>
            <a:r>
              <a:rPr lang="en-US" sz="2400" dirty="0"/>
              <a:t>Improve regional flood management</a:t>
            </a:r>
          </a:p>
          <a:p>
            <a:r>
              <a:rPr lang="en-US" sz="2400" dirty="0"/>
              <a:t>Create, protect, enhance, and maintain environmental resources and habitats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2621486" cy="33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6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What kinds of projects are included?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Projects are under four broad Functional Areas: 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Water Supply / Water Quality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Wastewater / Recycled Water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Flood Control / Stormwater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Habitat / Watersheds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73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7546-2300-4272-8E72-7C776D79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 Area IRWM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D52DA-0955-44D4-AB7B-E5B6DCB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Bay Area region has a Coordinating Committee (CC), which is open to the public and includes representatives from each of the four functional areas, and each of the four sub-regions.</a:t>
            </a:r>
          </a:p>
          <a:p>
            <a:r>
              <a:rPr lang="en-US" sz="2800" dirty="0"/>
              <a:t>CC is the Regional Water Management Group (RWMG) for the IRWMP.</a:t>
            </a:r>
          </a:p>
          <a:p>
            <a:r>
              <a:rPr lang="en-US" sz="2800" dirty="0"/>
              <a:t>12 voting representatives, 3 each from each functional area</a:t>
            </a:r>
          </a:p>
          <a:p>
            <a:r>
              <a:rPr lang="en-US" sz="2800" dirty="0"/>
              <a:t>CC meets monthly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199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1FE3-D23F-4CC0-AED7-5987AFAA4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35D9BB-2FA2-495E-BDDD-EE7FC3D2CB6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11624"/>
          <a:stretch/>
        </p:blipFill>
        <p:spPr bwMode="auto">
          <a:xfrm>
            <a:off x="1157828" y="1600200"/>
            <a:ext cx="6828344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529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DE211-6917-4775-AD24-BBDCFB90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IRWM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3FA31-F377-43BD-A92D-143ABD9FA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2016 IRWM Guidelines updated and created new standards in the following sections:</a:t>
            </a:r>
          </a:p>
          <a:p>
            <a:pPr lvl="1"/>
            <a:r>
              <a:rPr lang="en-US" dirty="0"/>
              <a:t>Region Description</a:t>
            </a:r>
          </a:p>
          <a:p>
            <a:pPr lvl="1"/>
            <a:r>
              <a:rPr lang="en-US" dirty="0"/>
              <a:t>Plan Objectives</a:t>
            </a:r>
          </a:p>
          <a:p>
            <a:pPr lvl="1"/>
            <a:r>
              <a:rPr lang="en-US" dirty="0"/>
              <a:t>Resource Management Strategies</a:t>
            </a:r>
          </a:p>
          <a:p>
            <a:pPr lvl="1"/>
            <a:r>
              <a:rPr lang="en-US" dirty="0"/>
              <a:t>Project Review Process</a:t>
            </a:r>
          </a:p>
          <a:p>
            <a:pPr lvl="1"/>
            <a:r>
              <a:rPr lang="en-US" dirty="0"/>
              <a:t>Plan Performance and Monitoring</a:t>
            </a:r>
          </a:p>
          <a:p>
            <a:pPr lvl="1"/>
            <a:r>
              <a:rPr lang="en-US" dirty="0"/>
              <a:t>Local Water Planning</a:t>
            </a:r>
          </a:p>
          <a:p>
            <a:pPr lvl="1"/>
            <a:r>
              <a:rPr lang="en-US" dirty="0"/>
              <a:t>Local Land use Planning</a:t>
            </a:r>
          </a:p>
          <a:p>
            <a:pPr lvl="1"/>
            <a:r>
              <a:rPr lang="en-US" dirty="0"/>
              <a:t>Stakeholder Involvement </a:t>
            </a:r>
          </a:p>
          <a:p>
            <a:pPr lvl="1"/>
            <a:r>
              <a:rPr lang="en-US" dirty="0"/>
              <a:t>Climate Change</a:t>
            </a:r>
          </a:p>
          <a:p>
            <a:r>
              <a:rPr lang="en-US" dirty="0"/>
              <a:t>Many of the required updates directly related to Climate Change</a:t>
            </a:r>
          </a:p>
          <a:p>
            <a:r>
              <a:rPr lang="en-US" dirty="0"/>
              <a:t>More detail on these required updates can be found in Appendix H of the 2016 IRWM Grant Program Guidelines</a:t>
            </a:r>
          </a:p>
          <a:p>
            <a:r>
              <a:rPr lang="en-US" dirty="0"/>
              <a:t>The state requires all regions in California to update their plan before receiving Proposition 1 Implementation funding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066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13438</TotalTime>
  <Words>803</Words>
  <Application>Microsoft Office PowerPoint</Application>
  <PresentationFormat>On-screen Show (4:3)</PresentationFormat>
  <Paragraphs>143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Bay Area Integrated Regional Water Management   </vt:lpstr>
      <vt:lpstr>SF Bay Funding Area</vt:lpstr>
      <vt:lpstr>North Bay Projects</vt:lpstr>
      <vt:lpstr>Hydrologic Characteristics</vt:lpstr>
      <vt:lpstr>What is the BAIRWMP?</vt:lpstr>
      <vt:lpstr>What kinds of projects are included?</vt:lpstr>
      <vt:lpstr>Bay Area IRWM Governance</vt:lpstr>
      <vt:lpstr>PowerPoint Presentation</vt:lpstr>
      <vt:lpstr>2016 IRWM Guidelines</vt:lpstr>
      <vt:lpstr>2016 IRWM Plan Guidelines</vt:lpstr>
      <vt:lpstr>Process</vt:lpstr>
      <vt:lpstr>Bay Area IRWM Plan UPdate</vt:lpstr>
      <vt:lpstr>Thank You!</vt:lpstr>
      <vt:lpstr>Bay Area - Updated Sections (Reference Only)</vt:lpstr>
    </vt:vector>
  </TitlesOfParts>
  <Company>CCSF-PUC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Chang, Taylor</dc:creator>
  <cp:lastModifiedBy>James Muller</cp:lastModifiedBy>
  <cp:revision>73</cp:revision>
  <dcterms:created xsi:type="dcterms:W3CDTF">2016-08-08T19:04:38Z</dcterms:created>
  <dcterms:modified xsi:type="dcterms:W3CDTF">2020-05-01T20:20:36Z</dcterms:modified>
</cp:coreProperties>
</file>