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680" r:id="rId2"/>
    <p:sldMasterId id="2147483666" r:id="rId3"/>
    <p:sldMasterId id="2147483690" r:id="rId4"/>
    <p:sldMasterId id="2147483664" r:id="rId5"/>
  </p:sldMasterIdLst>
  <p:sldIdLst>
    <p:sldId id="256" r:id="rId6"/>
    <p:sldId id="264" r:id="rId7"/>
    <p:sldId id="259" r:id="rId8"/>
    <p:sldId id="262" r:id="rId9"/>
    <p:sldId id="270" r:id="rId10"/>
    <p:sldId id="283" r:id="rId11"/>
    <p:sldId id="272" r:id="rId12"/>
    <p:sldId id="267" r:id="rId13"/>
    <p:sldId id="268" r:id="rId14"/>
    <p:sldId id="274" r:id="rId15"/>
    <p:sldId id="275" r:id="rId16"/>
    <p:sldId id="273" r:id="rId17"/>
    <p:sldId id="276" r:id="rId18"/>
    <p:sldId id="278" r:id="rId19"/>
    <p:sldId id="277" r:id="rId20"/>
    <p:sldId id="279" r:id="rId21"/>
    <p:sldId id="271" r:id="rId22"/>
    <p:sldId id="281" r:id="rId23"/>
    <p:sldId id="280" r:id="rId24"/>
    <p:sldId id="265" r:id="rId25"/>
    <p:sldId id="282" r:id="rId26"/>
    <p:sldId id="261" r:id="rId27"/>
    <p:sldId id="266" r:id="rId28"/>
    <p:sldId id="2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B598A5-22DE-436E-A8E3-2720A95D582A}">
          <p14:sldIdLst>
            <p14:sldId id="256"/>
            <p14:sldId id="264"/>
            <p14:sldId id="259"/>
            <p14:sldId id="262"/>
            <p14:sldId id="270"/>
            <p14:sldId id="283"/>
            <p14:sldId id="272"/>
            <p14:sldId id="267"/>
            <p14:sldId id="268"/>
            <p14:sldId id="274"/>
            <p14:sldId id="275"/>
            <p14:sldId id="273"/>
            <p14:sldId id="276"/>
            <p14:sldId id="278"/>
            <p14:sldId id="277"/>
            <p14:sldId id="279"/>
            <p14:sldId id="271"/>
            <p14:sldId id="281"/>
            <p14:sldId id="280"/>
            <p14:sldId id="265"/>
            <p14:sldId id="282"/>
            <p14:sldId id="261"/>
            <p14:sldId id="266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62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146226-78F6-4E63-B97C-5B08EF62B663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ED1CF79-9429-489B-8126-FEA76485C44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i="0"/>
            <a:t>Program Intent</a:t>
          </a:r>
        </a:p>
      </dgm:t>
    </dgm:pt>
    <dgm:pt modelId="{5C6100B1-9CFF-4601-AF8D-A5FDC5EA7AB8}" type="parTrans" cxnId="{602EDFFE-7A38-47F8-B1FA-D8E6812E919D}">
      <dgm:prSet/>
      <dgm:spPr/>
      <dgm:t>
        <a:bodyPr/>
        <a:lstStyle/>
        <a:p>
          <a:endParaRPr lang="en-US"/>
        </a:p>
      </dgm:t>
    </dgm:pt>
    <dgm:pt modelId="{2406227C-87DD-42CF-819D-C51235C50592}" type="sibTrans" cxnId="{602EDFFE-7A38-47F8-B1FA-D8E6812E919D}">
      <dgm:prSet/>
      <dgm:spPr/>
      <dgm:t>
        <a:bodyPr/>
        <a:lstStyle/>
        <a:p>
          <a:endParaRPr lang="en-US"/>
        </a:p>
      </dgm:t>
    </dgm:pt>
    <dgm:pt modelId="{34F5ACD5-AEF8-4FB7-993D-80BD943489F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i="0"/>
            <a:t>Empower local water leaders with the capacity to prepare for climate change impacts across water sectors at the watershed scale</a:t>
          </a:r>
        </a:p>
      </dgm:t>
    </dgm:pt>
    <dgm:pt modelId="{154515E6-B577-4A17-883B-F7EC1257EF22}" type="parTrans" cxnId="{DE4FFD58-480C-4A72-B499-8C3002DBDCF0}">
      <dgm:prSet/>
      <dgm:spPr/>
      <dgm:t>
        <a:bodyPr/>
        <a:lstStyle/>
        <a:p>
          <a:endParaRPr lang="en-US"/>
        </a:p>
      </dgm:t>
    </dgm:pt>
    <dgm:pt modelId="{257DDF5B-97B5-4F73-8D20-F96DAAADEB34}" type="sibTrans" cxnId="{DE4FFD58-480C-4A72-B499-8C3002DBDCF0}">
      <dgm:prSet/>
      <dgm:spPr/>
      <dgm:t>
        <a:bodyPr/>
        <a:lstStyle/>
        <a:p>
          <a:endParaRPr lang="en-US"/>
        </a:p>
      </dgm:t>
    </dgm:pt>
    <dgm:pt modelId="{70B82361-D383-4466-8AF7-EEA9B26C413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i="0"/>
            <a:t>Equity</a:t>
          </a:r>
        </a:p>
      </dgm:t>
    </dgm:pt>
    <dgm:pt modelId="{6D324A53-DCF1-4F31-935A-F57F4BB2E80E}" type="parTrans" cxnId="{92C056AB-905F-458A-B8ED-02A2EE9B1D52}">
      <dgm:prSet/>
      <dgm:spPr/>
      <dgm:t>
        <a:bodyPr/>
        <a:lstStyle/>
        <a:p>
          <a:endParaRPr lang="en-US"/>
        </a:p>
      </dgm:t>
    </dgm:pt>
    <dgm:pt modelId="{5F161B67-F4F3-4C3C-BB4F-0470C27E0C27}" type="sibTrans" cxnId="{92C056AB-905F-458A-B8ED-02A2EE9B1D52}">
      <dgm:prSet/>
      <dgm:spPr/>
      <dgm:t>
        <a:bodyPr/>
        <a:lstStyle/>
        <a:p>
          <a:endParaRPr lang="en-US"/>
        </a:p>
      </dgm:t>
    </dgm:pt>
    <dgm:pt modelId="{34D7B254-04A9-4951-B46B-18567133A70A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i="0"/>
            <a:t>Climate Science</a:t>
          </a:r>
        </a:p>
      </dgm:t>
    </dgm:pt>
    <dgm:pt modelId="{6C6E2F11-F9A4-447A-9E92-41546A87B821}" type="parTrans" cxnId="{20DA28F2-6A1C-4209-8DD7-B78CEE8EF805}">
      <dgm:prSet/>
      <dgm:spPr/>
      <dgm:t>
        <a:bodyPr/>
        <a:lstStyle/>
        <a:p>
          <a:endParaRPr lang="en-US"/>
        </a:p>
      </dgm:t>
    </dgm:pt>
    <dgm:pt modelId="{DB076DD4-D533-48A7-9671-4B57F5A8A81A}" type="sibTrans" cxnId="{20DA28F2-6A1C-4209-8DD7-B78CEE8EF805}">
      <dgm:prSet/>
      <dgm:spPr/>
      <dgm:t>
        <a:bodyPr/>
        <a:lstStyle/>
        <a:p>
          <a:endParaRPr lang="en-US"/>
        </a:p>
      </dgm:t>
    </dgm:pt>
    <dgm:pt modelId="{36DF412E-0FC7-4951-9D93-557EF283979C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i="0"/>
            <a:t>Scale</a:t>
          </a:r>
        </a:p>
      </dgm:t>
    </dgm:pt>
    <dgm:pt modelId="{BA0B19D3-034D-4BC6-A704-05892C34A6AE}" type="parTrans" cxnId="{942F7BFE-2971-48D8-BDA3-900A3DB382B1}">
      <dgm:prSet/>
      <dgm:spPr/>
      <dgm:t>
        <a:bodyPr/>
        <a:lstStyle/>
        <a:p>
          <a:endParaRPr lang="en-US"/>
        </a:p>
      </dgm:t>
    </dgm:pt>
    <dgm:pt modelId="{10ABC4D3-E87C-4840-A797-265FDCD6E69B}" type="sibTrans" cxnId="{942F7BFE-2971-48D8-BDA3-900A3DB382B1}">
      <dgm:prSet/>
      <dgm:spPr/>
      <dgm:t>
        <a:bodyPr/>
        <a:lstStyle/>
        <a:p>
          <a:endParaRPr lang="en-US"/>
        </a:p>
      </dgm:t>
    </dgm:pt>
    <dgm:pt modelId="{4F3ACCEE-0946-46AB-9E21-AFCCBE235CA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 u="none"/>
            <a:t>Build and support inclusive and diverse watershed networks</a:t>
          </a:r>
          <a:r>
            <a:rPr lang="en-US" sz="1600" b="0" i="0"/>
            <a:t>​</a:t>
          </a:r>
          <a:endParaRPr lang="en-US" sz="1600"/>
        </a:p>
      </dgm:t>
    </dgm:pt>
    <dgm:pt modelId="{76E3BE71-AF17-4494-8BA9-2E1CF1F87F36}" type="parTrans" cxnId="{1358DC35-CF37-4464-8E19-282680D7AEAD}">
      <dgm:prSet/>
      <dgm:spPr/>
      <dgm:t>
        <a:bodyPr/>
        <a:lstStyle/>
        <a:p>
          <a:endParaRPr lang="en-US"/>
        </a:p>
      </dgm:t>
    </dgm:pt>
    <dgm:pt modelId="{B37C27F0-46A6-46D7-B3DD-FBD1F9161752}" type="sibTrans" cxnId="{1358DC35-CF37-4464-8E19-282680D7AEAD}">
      <dgm:prSet/>
      <dgm:spPr/>
      <dgm:t>
        <a:bodyPr/>
        <a:lstStyle/>
        <a:p>
          <a:endParaRPr lang="en-US"/>
        </a:p>
      </dgm:t>
    </dgm:pt>
    <dgm:pt modelId="{7FDEA019-9A9C-4F89-B7A7-ED214A7C5A1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Inform sound resilience planning with quantitative climate vulnerability and adaptation analysis</a:t>
          </a:r>
        </a:p>
      </dgm:t>
    </dgm:pt>
    <dgm:pt modelId="{FA760982-9224-43A5-BBD3-545B1F853E47}" type="parTrans" cxnId="{50032799-4D77-455A-8B8A-1E7700C6722A}">
      <dgm:prSet/>
      <dgm:spPr/>
      <dgm:t>
        <a:bodyPr/>
        <a:lstStyle/>
        <a:p>
          <a:endParaRPr lang="en-US"/>
        </a:p>
      </dgm:t>
    </dgm:pt>
    <dgm:pt modelId="{3C829CC1-79B1-4658-8ED1-40FAC39D43CB}" type="sibTrans" cxnId="{50032799-4D77-455A-8B8A-1E7700C6722A}">
      <dgm:prSet/>
      <dgm:spPr/>
      <dgm:t>
        <a:bodyPr/>
        <a:lstStyle/>
        <a:p>
          <a:endParaRPr lang="en-US"/>
        </a:p>
      </dgm:t>
    </dgm:pt>
    <dgm:pt modelId="{AB0F6B5E-D2DA-4843-96A6-F3D4B3CC62F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Incentivize planning on a hydrologically appropriate scale, from headwaters to groundwater basins</a:t>
          </a:r>
        </a:p>
      </dgm:t>
    </dgm:pt>
    <dgm:pt modelId="{C0795BE7-E2FB-4E36-AD65-9C05D3244E44}" type="parTrans" cxnId="{6622B6CA-E031-4839-ACB7-E6AF3EEF5B62}">
      <dgm:prSet/>
      <dgm:spPr/>
      <dgm:t>
        <a:bodyPr/>
        <a:lstStyle/>
        <a:p>
          <a:endParaRPr lang="en-US"/>
        </a:p>
      </dgm:t>
    </dgm:pt>
    <dgm:pt modelId="{AD660E53-FC8A-4D03-A9F4-50302548F75B}" type="sibTrans" cxnId="{6622B6CA-E031-4839-ACB7-E6AF3EEF5B62}">
      <dgm:prSet/>
      <dgm:spPr/>
      <dgm:t>
        <a:bodyPr/>
        <a:lstStyle/>
        <a:p>
          <a:endParaRPr lang="en-US"/>
        </a:p>
      </dgm:t>
    </dgm:pt>
    <dgm:pt modelId="{4CF883E0-D9F8-4FBA-9A6B-8CBD3DAA0E5C}" type="pres">
      <dgm:prSet presAssocID="{BA146226-78F6-4E63-B97C-5B08EF62B663}" presName="root" presStyleCnt="0">
        <dgm:presLayoutVars>
          <dgm:dir/>
          <dgm:resizeHandles val="exact"/>
        </dgm:presLayoutVars>
      </dgm:prSet>
      <dgm:spPr/>
    </dgm:pt>
    <dgm:pt modelId="{E16BAD2D-750F-4A62-BDB8-399ED95FF710}" type="pres">
      <dgm:prSet presAssocID="{BED1CF79-9429-489B-8126-FEA76485C44D}" presName="compNode" presStyleCnt="0"/>
      <dgm:spPr/>
    </dgm:pt>
    <dgm:pt modelId="{4FF78035-E52D-4154-80E2-DD225618698C}" type="pres">
      <dgm:prSet presAssocID="{BED1CF79-9429-489B-8126-FEA76485C44D}" presName="iconRect" presStyleLbl="node1" presStyleIdx="0" presStyleCnt="4" custScaleX="144420" custScaleY="1428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 with solid fill"/>
        </a:ext>
      </dgm:extLst>
    </dgm:pt>
    <dgm:pt modelId="{30701FFF-FFFD-466F-B828-C5C0701EF183}" type="pres">
      <dgm:prSet presAssocID="{BED1CF79-9429-489B-8126-FEA76485C44D}" presName="iconSpace" presStyleCnt="0"/>
      <dgm:spPr/>
    </dgm:pt>
    <dgm:pt modelId="{1DFEDB65-E502-46FE-B807-13A25CE2F3C5}" type="pres">
      <dgm:prSet presAssocID="{BED1CF79-9429-489B-8126-FEA76485C44D}" presName="parTx" presStyleLbl="revTx" presStyleIdx="0" presStyleCnt="8">
        <dgm:presLayoutVars>
          <dgm:chMax val="0"/>
          <dgm:chPref val="0"/>
        </dgm:presLayoutVars>
      </dgm:prSet>
      <dgm:spPr/>
    </dgm:pt>
    <dgm:pt modelId="{5C54D2A1-244F-4FE4-9BEF-CADD88AB45A9}" type="pres">
      <dgm:prSet presAssocID="{BED1CF79-9429-489B-8126-FEA76485C44D}" presName="txSpace" presStyleCnt="0"/>
      <dgm:spPr/>
    </dgm:pt>
    <dgm:pt modelId="{807A53B5-FA34-414A-ADC3-3ABEA2E0FB50}" type="pres">
      <dgm:prSet presAssocID="{BED1CF79-9429-489B-8126-FEA76485C44D}" presName="desTx" presStyleLbl="revTx" presStyleIdx="1" presStyleCnt="8">
        <dgm:presLayoutVars/>
      </dgm:prSet>
      <dgm:spPr/>
    </dgm:pt>
    <dgm:pt modelId="{82829A2D-755A-45CA-BE51-20FAF60E82A9}" type="pres">
      <dgm:prSet presAssocID="{2406227C-87DD-42CF-819D-C51235C50592}" presName="sibTrans" presStyleCnt="0"/>
      <dgm:spPr/>
    </dgm:pt>
    <dgm:pt modelId="{DE9BF004-C818-478E-8FFD-744F3A0D4280}" type="pres">
      <dgm:prSet presAssocID="{70B82361-D383-4466-8AF7-EEA9B26C4135}" presName="compNode" presStyleCnt="0"/>
      <dgm:spPr/>
    </dgm:pt>
    <dgm:pt modelId="{034683E4-C716-4F63-AE53-79C2CF0502F1}" type="pres">
      <dgm:prSet presAssocID="{70B82361-D383-4466-8AF7-EEA9B26C4135}" presName="iconRect" presStyleLbl="node1" presStyleIdx="1" presStyleCnt="4" custScaleX="151292" custScaleY="1188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3B200FD5-F6E4-464B-BCB1-2D065915B3D1}" type="pres">
      <dgm:prSet presAssocID="{70B82361-D383-4466-8AF7-EEA9B26C4135}" presName="iconSpace" presStyleCnt="0"/>
      <dgm:spPr/>
    </dgm:pt>
    <dgm:pt modelId="{3D5EFDD6-7272-4072-A9A0-F4ED2A74D4E1}" type="pres">
      <dgm:prSet presAssocID="{70B82361-D383-4466-8AF7-EEA9B26C4135}" presName="parTx" presStyleLbl="revTx" presStyleIdx="2" presStyleCnt="8">
        <dgm:presLayoutVars>
          <dgm:chMax val="0"/>
          <dgm:chPref val="0"/>
        </dgm:presLayoutVars>
      </dgm:prSet>
      <dgm:spPr/>
    </dgm:pt>
    <dgm:pt modelId="{6C4CBD5C-0065-48C4-B944-EA191A73256F}" type="pres">
      <dgm:prSet presAssocID="{70B82361-D383-4466-8AF7-EEA9B26C4135}" presName="txSpace" presStyleCnt="0"/>
      <dgm:spPr/>
    </dgm:pt>
    <dgm:pt modelId="{9644D4BF-6A4D-4D7D-975B-38FDEF3E9A84}" type="pres">
      <dgm:prSet presAssocID="{70B82361-D383-4466-8AF7-EEA9B26C4135}" presName="desTx" presStyleLbl="revTx" presStyleIdx="3" presStyleCnt="8">
        <dgm:presLayoutVars/>
      </dgm:prSet>
      <dgm:spPr/>
    </dgm:pt>
    <dgm:pt modelId="{87417E52-32D1-4ED7-BF9B-944BD5FBE061}" type="pres">
      <dgm:prSet presAssocID="{5F161B67-F4F3-4C3C-BB4F-0470C27E0C27}" presName="sibTrans" presStyleCnt="0"/>
      <dgm:spPr/>
    </dgm:pt>
    <dgm:pt modelId="{ADDC0172-5695-496B-ACDE-013B192DC7BF}" type="pres">
      <dgm:prSet presAssocID="{34D7B254-04A9-4951-B46B-18567133A70A}" presName="compNode" presStyleCnt="0"/>
      <dgm:spPr/>
    </dgm:pt>
    <dgm:pt modelId="{3C7374FC-4D48-4954-94E4-10DC97822646}" type="pres">
      <dgm:prSet presAssocID="{34D7B254-04A9-4951-B46B-18567133A70A}" presName="iconRect" presStyleLbl="node1" presStyleIdx="2" presStyleCnt="4" custScaleX="145427" custScaleY="14348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C502BD15-745E-4659-8D4F-9C5EF4B8250E}" type="pres">
      <dgm:prSet presAssocID="{34D7B254-04A9-4951-B46B-18567133A70A}" presName="iconSpace" presStyleCnt="0"/>
      <dgm:spPr/>
    </dgm:pt>
    <dgm:pt modelId="{0F15AD40-1D76-4078-BD43-DC2C50E71E5F}" type="pres">
      <dgm:prSet presAssocID="{34D7B254-04A9-4951-B46B-18567133A70A}" presName="parTx" presStyleLbl="revTx" presStyleIdx="4" presStyleCnt="8">
        <dgm:presLayoutVars>
          <dgm:chMax val="0"/>
          <dgm:chPref val="0"/>
        </dgm:presLayoutVars>
      </dgm:prSet>
      <dgm:spPr/>
    </dgm:pt>
    <dgm:pt modelId="{DB4485A1-8579-48EB-B404-2CD69C352314}" type="pres">
      <dgm:prSet presAssocID="{34D7B254-04A9-4951-B46B-18567133A70A}" presName="txSpace" presStyleCnt="0"/>
      <dgm:spPr/>
    </dgm:pt>
    <dgm:pt modelId="{65499EDC-6C8E-4C4C-B174-87DF54326D93}" type="pres">
      <dgm:prSet presAssocID="{34D7B254-04A9-4951-B46B-18567133A70A}" presName="desTx" presStyleLbl="revTx" presStyleIdx="5" presStyleCnt="8">
        <dgm:presLayoutVars/>
      </dgm:prSet>
      <dgm:spPr/>
    </dgm:pt>
    <dgm:pt modelId="{9A02D7BA-84EC-4F51-96FF-075ACA5C6DE3}" type="pres">
      <dgm:prSet presAssocID="{DB076DD4-D533-48A7-9671-4B57F5A8A81A}" presName="sibTrans" presStyleCnt="0"/>
      <dgm:spPr/>
    </dgm:pt>
    <dgm:pt modelId="{2FCCD04A-DFC6-401A-9580-E0F4D97AA955}" type="pres">
      <dgm:prSet presAssocID="{36DF412E-0FC7-4951-9D93-557EF283979C}" presName="compNode" presStyleCnt="0"/>
      <dgm:spPr/>
    </dgm:pt>
    <dgm:pt modelId="{1F2FAA53-0AB6-4AFC-9384-F0C92629D624}" type="pres">
      <dgm:prSet presAssocID="{36DF412E-0FC7-4951-9D93-557EF283979C}" presName="iconRect" presStyleLbl="node1" presStyleIdx="3" presStyleCnt="4" custScaleX="130008" custScaleY="11523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745D00B7-35DC-42A8-89DB-4C1CF2642DD0}" type="pres">
      <dgm:prSet presAssocID="{36DF412E-0FC7-4951-9D93-557EF283979C}" presName="iconSpace" presStyleCnt="0"/>
      <dgm:spPr/>
    </dgm:pt>
    <dgm:pt modelId="{528C5EE7-81B1-4A70-8E9C-7AF0A21DBA92}" type="pres">
      <dgm:prSet presAssocID="{36DF412E-0FC7-4951-9D93-557EF283979C}" presName="parTx" presStyleLbl="revTx" presStyleIdx="6" presStyleCnt="8">
        <dgm:presLayoutVars>
          <dgm:chMax val="0"/>
          <dgm:chPref val="0"/>
        </dgm:presLayoutVars>
      </dgm:prSet>
      <dgm:spPr/>
    </dgm:pt>
    <dgm:pt modelId="{32DE6FA7-0E78-4A1A-97F9-BE5728C0D0CA}" type="pres">
      <dgm:prSet presAssocID="{36DF412E-0FC7-4951-9D93-557EF283979C}" presName="txSpace" presStyleCnt="0"/>
      <dgm:spPr/>
    </dgm:pt>
    <dgm:pt modelId="{12ACCCA2-FD0D-4D46-A590-9C24F9A87D83}" type="pres">
      <dgm:prSet presAssocID="{36DF412E-0FC7-4951-9D93-557EF283979C}" presName="desTx" presStyleLbl="revTx" presStyleIdx="7" presStyleCnt="8">
        <dgm:presLayoutVars/>
      </dgm:prSet>
      <dgm:spPr/>
    </dgm:pt>
  </dgm:ptLst>
  <dgm:cxnLst>
    <dgm:cxn modelId="{0253720B-A5D9-4F84-A7A8-DDABE5FF67C9}" type="presOf" srcId="{70B82361-D383-4466-8AF7-EEA9B26C4135}" destId="{3D5EFDD6-7272-4072-A9A0-F4ED2A74D4E1}" srcOrd="0" destOrd="0" presId="urn:microsoft.com/office/officeart/2018/5/layout/CenteredIconLabelDescriptionList"/>
    <dgm:cxn modelId="{1358DC35-CF37-4464-8E19-282680D7AEAD}" srcId="{70B82361-D383-4466-8AF7-EEA9B26C4135}" destId="{4F3ACCEE-0946-46AB-9E21-AFCCBE235CAA}" srcOrd="0" destOrd="0" parTransId="{76E3BE71-AF17-4494-8BA9-2E1CF1F87F36}" sibTransId="{B37C27F0-46A6-46D7-B3DD-FBD1F9161752}"/>
    <dgm:cxn modelId="{9EAB3C36-0ECE-403F-B31E-2F13ECC21B45}" type="presOf" srcId="{4F3ACCEE-0946-46AB-9E21-AFCCBE235CAA}" destId="{9644D4BF-6A4D-4D7D-975B-38FDEF3E9A84}" srcOrd="0" destOrd="0" presId="urn:microsoft.com/office/officeart/2018/5/layout/CenteredIconLabelDescriptionList"/>
    <dgm:cxn modelId="{67DF2D43-B675-4DC6-AE27-D24D28EB5041}" type="presOf" srcId="{34D7B254-04A9-4951-B46B-18567133A70A}" destId="{0F15AD40-1D76-4078-BD43-DC2C50E71E5F}" srcOrd="0" destOrd="0" presId="urn:microsoft.com/office/officeart/2018/5/layout/CenteredIconLabelDescriptionList"/>
    <dgm:cxn modelId="{B5C1FB48-3B76-4873-815D-8CC84A4CDD88}" type="presOf" srcId="{AB0F6B5E-D2DA-4843-96A6-F3D4B3CC62F1}" destId="{12ACCCA2-FD0D-4D46-A590-9C24F9A87D83}" srcOrd="0" destOrd="0" presId="urn:microsoft.com/office/officeart/2018/5/layout/CenteredIconLabelDescriptionList"/>
    <dgm:cxn modelId="{DE4FFD58-480C-4A72-B499-8C3002DBDCF0}" srcId="{BED1CF79-9429-489B-8126-FEA76485C44D}" destId="{34F5ACD5-AEF8-4FB7-993D-80BD943489FD}" srcOrd="0" destOrd="0" parTransId="{154515E6-B577-4A17-883B-F7EC1257EF22}" sibTransId="{257DDF5B-97B5-4F73-8D20-F96DAAADEB34}"/>
    <dgm:cxn modelId="{D7D17A59-88A3-436E-9434-D1D52C587884}" type="presOf" srcId="{34F5ACD5-AEF8-4FB7-993D-80BD943489FD}" destId="{807A53B5-FA34-414A-ADC3-3ABEA2E0FB50}" srcOrd="0" destOrd="0" presId="urn:microsoft.com/office/officeart/2018/5/layout/CenteredIconLabelDescriptionList"/>
    <dgm:cxn modelId="{453E3F88-26C6-4220-83B0-1C15690F8ED6}" type="presOf" srcId="{BED1CF79-9429-489B-8126-FEA76485C44D}" destId="{1DFEDB65-E502-46FE-B807-13A25CE2F3C5}" srcOrd="0" destOrd="0" presId="urn:microsoft.com/office/officeart/2018/5/layout/CenteredIconLabelDescriptionList"/>
    <dgm:cxn modelId="{50032799-4D77-455A-8B8A-1E7700C6722A}" srcId="{34D7B254-04A9-4951-B46B-18567133A70A}" destId="{7FDEA019-9A9C-4F89-B7A7-ED214A7C5A13}" srcOrd="0" destOrd="0" parTransId="{FA760982-9224-43A5-BBD3-545B1F853E47}" sibTransId="{3C829CC1-79B1-4658-8ED1-40FAC39D43CB}"/>
    <dgm:cxn modelId="{92C056AB-905F-458A-B8ED-02A2EE9B1D52}" srcId="{BA146226-78F6-4E63-B97C-5B08EF62B663}" destId="{70B82361-D383-4466-8AF7-EEA9B26C4135}" srcOrd="1" destOrd="0" parTransId="{6D324A53-DCF1-4F31-935A-F57F4BB2E80E}" sibTransId="{5F161B67-F4F3-4C3C-BB4F-0470C27E0C27}"/>
    <dgm:cxn modelId="{ABEF8EAB-AD3D-4C63-88E7-F0D5EBD4637D}" type="presOf" srcId="{7FDEA019-9A9C-4F89-B7A7-ED214A7C5A13}" destId="{65499EDC-6C8E-4C4C-B174-87DF54326D93}" srcOrd="0" destOrd="0" presId="urn:microsoft.com/office/officeart/2018/5/layout/CenteredIconLabelDescriptionList"/>
    <dgm:cxn modelId="{6622B6CA-E031-4839-ACB7-E6AF3EEF5B62}" srcId="{36DF412E-0FC7-4951-9D93-557EF283979C}" destId="{AB0F6B5E-D2DA-4843-96A6-F3D4B3CC62F1}" srcOrd="0" destOrd="0" parTransId="{C0795BE7-E2FB-4E36-AD65-9C05D3244E44}" sibTransId="{AD660E53-FC8A-4D03-A9F4-50302548F75B}"/>
    <dgm:cxn modelId="{26A871CB-7C51-4049-8156-625B95AFF8DF}" type="presOf" srcId="{BA146226-78F6-4E63-B97C-5B08EF62B663}" destId="{4CF883E0-D9F8-4FBA-9A6B-8CBD3DAA0E5C}" srcOrd="0" destOrd="0" presId="urn:microsoft.com/office/officeart/2018/5/layout/CenteredIconLabelDescriptionList"/>
    <dgm:cxn modelId="{20DA28F2-6A1C-4209-8DD7-B78CEE8EF805}" srcId="{BA146226-78F6-4E63-B97C-5B08EF62B663}" destId="{34D7B254-04A9-4951-B46B-18567133A70A}" srcOrd="2" destOrd="0" parTransId="{6C6E2F11-F9A4-447A-9E92-41546A87B821}" sibTransId="{DB076DD4-D533-48A7-9671-4B57F5A8A81A}"/>
    <dgm:cxn modelId="{9938C1F2-5886-4BAF-BC9F-A39EAC9E3E5B}" type="presOf" srcId="{36DF412E-0FC7-4951-9D93-557EF283979C}" destId="{528C5EE7-81B1-4A70-8E9C-7AF0A21DBA92}" srcOrd="0" destOrd="0" presId="urn:microsoft.com/office/officeart/2018/5/layout/CenteredIconLabelDescriptionList"/>
    <dgm:cxn modelId="{942F7BFE-2971-48D8-BDA3-900A3DB382B1}" srcId="{BA146226-78F6-4E63-B97C-5B08EF62B663}" destId="{36DF412E-0FC7-4951-9D93-557EF283979C}" srcOrd="3" destOrd="0" parTransId="{BA0B19D3-034D-4BC6-A704-05892C34A6AE}" sibTransId="{10ABC4D3-E87C-4840-A797-265FDCD6E69B}"/>
    <dgm:cxn modelId="{602EDFFE-7A38-47F8-B1FA-D8E6812E919D}" srcId="{BA146226-78F6-4E63-B97C-5B08EF62B663}" destId="{BED1CF79-9429-489B-8126-FEA76485C44D}" srcOrd="0" destOrd="0" parTransId="{5C6100B1-9CFF-4601-AF8D-A5FDC5EA7AB8}" sibTransId="{2406227C-87DD-42CF-819D-C51235C50592}"/>
    <dgm:cxn modelId="{04540134-FA22-431C-8B4F-1D19A9805E3C}" type="presParOf" srcId="{4CF883E0-D9F8-4FBA-9A6B-8CBD3DAA0E5C}" destId="{E16BAD2D-750F-4A62-BDB8-399ED95FF710}" srcOrd="0" destOrd="0" presId="urn:microsoft.com/office/officeart/2018/5/layout/CenteredIconLabelDescriptionList"/>
    <dgm:cxn modelId="{2D79137F-8123-42B0-89CD-079915418153}" type="presParOf" srcId="{E16BAD2D-750F-4A62-BDB8-399ED95FF710}" destId="{4FF78035-E52D-4154-80E2-DD225618698C}" srcOrd="0" destOrd="0" presId="urn:microsoft.com/office/officeart/2018/5/layout/CenteredIconLabelDescriptionList"/>
    <dgm:cxn modelId="{C64C6C1F-8034-44DA-9CC0-852861A52F1B}" type="presParOf" srcId="{E16BAD2D-750F-4A62-BDB8-399ED95FF710}" destId="{30701FFF-FFFD-466F-B828-C5C0701EF183}" srcOrd="1" destOrd="0" presId="urn:microsoft.com/office/officeart/2018/5/layout/CenteredIconLabelDescriptionList"/>
    <dgm:cxn modelId="{9BB7DFB3-A299-442D-A3FA-53552B5F9EDD}" type="presParOf" srcId="{E16BAD2D-750F-4A62-BDB8-399ED95FF710}" destId="{1DFEDB65-E502-46FE-B807-13A25CE2F3C5}" srcOrd="2" destOrd="0" presId="urn:microsoft.com/office/officeart/2018/5/layout/CenteredIconLabelDescriptionList"/>
    <dgm:cxn modelId="{BE576D26-29F8-431A-A387-5B0668BD9D55}" type="presParOf" srcId="{E16BAD2D-750F-4A62-BDB8-399ED95FF710}" destId="{5C54D2A1-244F-4FE4-9BEF-CADD88AB45A9}" srcOrd="3" destOrd="0" presId="urn:microsoft.com/office/officeart/2018/5/layout/CenteredIconLabelDescriptionList"/>
    <dgm:cxn modelId="{9DB941D3-88BF-4723-A4C3-1C7B8A6D743E}" type="presParOf" srcId="{E16BAD2D-750F-4A62-BDB8-399ED95FF710}" destId="{807A53B5-FA34-414A-ADC3-3ABEA2E0FB50}" srcOrd="4" destOrd="0" presId="urn:microsoft.com/office/officeart/2018/5/layout/CenteredIconLabelDescriptionList"/>
    <dgm:cxn modelId="{6551822B-13A9-412B-8736-F7D56846D907}" type="presParOf" srcId="{4CF883E0-D9F8-4FBA-9A6B-8CBD3DAA0E5C}" destId="{82829A2D-755A-45CA-BE51-20FAF60E82A9}" srcOrd="1" destOrd="0" presId="urn:microsoft.com/office/officeart/2018/5/layout/CenteredIconLabelDescriptionList"/>
    <dgm:cxn modelId="{01F8200B-357B-48B8-86D4-5EA35F3CAA2C}" type="presParOf" srcId="{4CF883E0-D9F8-4FBA-9A6B-8CBD3DAA0E5C}" destId="{DE9BF004-C818-478E-8FFD-744F3A0D4280}" srcOrd="2" destOrd="0" presId="urn:microsoft.com/office/officeart/2018/5/layout/CenteredIconLabelDescriptionList"/>
    <dgm:cxn modelId="{4FFF599D-9E97-4DA8-9EA8-0913CC0B4C6F}" type="presParOf" srcId="{DE9BF004-C818-478E-8FFD-744F3A0D4280}" destId="{034683E4-C716-4F63-AE53-79C2CF0502F1}" srcOrd="0" destOrd="0" presId="urn:microsoft.com/office/officeart/2018/5/layout/CenteredIconLabelDescriptionList"/>
    <dgm:cxn modelId="{E7D1BEAE-4E80-4598-A272-C1DAF5736C69}" type="presParOf" srcId="{DE9BF004-C818-478E-8FFD-744F3A0D4280}" destId="{3B200FD5-F6E4-464B-BCB1-2D065915B3D1}" srcOrd="1" destOrd="0" presId="urn:microsoft.com/office/officeart/2018/5/layout/CenteredIconLabelDescriptionList"/>
    <dgm:cxn modelId="{03A16AB4-C1C3-4F37-AFEB-D4A5299382A7}" type="presParOf" srcId="{DE9BF004-C818-478E-8FFD-744F3A0D4280}" destId="{3D5EFDD6-7272-4072-A9A0-F4ED2A74D4E1}" srcOrd="2" destOrd="0" presId="urn:microsoft.com/office/officeart/2018/5/layout/CenteredIconLabelDescriptionList"/>
    <dgm:cxn modelId="{092B2AA6-C8F1-4D31-85CA-548D5534A44F}" type="presParOf" srcId="{DE9BF004-C818-478E-8FFD-744F3A0D4280}" destId="{6C4CBD5C-0065-48C4-B944-EA191A73256F}" srcOrd="3" destOrd="0" presId="urn:microsoft.com/office/officeart/2018/5/layout/CenteredIconLabelDescriptionList"/>
    <dgm:cxn modelId="{326A4E98-FFCF-4D73-BC07-4861F6248FB7}" type="presParOf" srcId="{DE9BF004-C818-478E-8FFD-744F3A0D4280}" destId="{9644D4BF-6A4D-4D7D-975B-38FDEF3E9A84}" srcOrd="4" destOrd="0" presId="urn:microsoft.com/office/officeart/2018/5/layout/CenteredIconLabelDescriptionList"/>
    <dgm:cxn modelId="{4D040852-8975-4E80-AC79-48F5379F15AC}" type="presParOf" srcId="{4CF883E0-D9F8-4FBA-9A6B-8CBD3DAA0E5C}" destId="{87417E52-32D1-4ED7-BF9B-944BD5FBE061}" srcOrd="3" destOrd="0" presId="urn:microsoft.com/office/officeart/2018/5/layout/CenteredIconLabelDescriptionList"/>
    <dgm:cxn modelId="{A1394A90-5F65-44C3-954C-D1137ABEFC36}" type="presParOf" srcId="{4CF883E0-D9F8-4FBA-9A6B-8CBD3DAA0E5C}" destId="{ADDC0172-5695-496B-ACDE-013B192DC7BF}" srcOrd="4" destOrd="0" presId="urn:microsoft.com/office/officeart/2018/5/layout/CenteredIconLabelDescriptionList"/>
    <dgm:cxn modelId="{135D4EA5-FE49-4AA7-BFA6-CC579D7479C7}" type="presParOf" srcId="{ADDC0172-5695-496B-ACDE-013B192DC7BF}" destId="{3C7374FC-4D48-4954-94E4-10DC97822646}" srcOrd="0" destOrd="0" presId="urn:microsoft.com/office/officeart/2018/5/layout/CenteredIconLabelDescriptionList"/>
    <dgm:cxn modelId="{6FDA18FC-94A9-47E5-88A1-93D4BA1269BA}" type="presParOf" srcId="{ADDC0172-5695-496B-ACDE-013B192DC7BF}" destId="{C502BD15-745E-4659-8D4F-9C5EF4B8250E}" srcOrd="1" destOrd="0" presId="urn:microsoft.com/office/officeart/2018/5/layout/CenteredIconLabelDescriptionList"/>
    <dgm:cxn modelId="{2E3470AB-7893-4647-83C9-7DF5A807098D}" type="presParOf" srcId="{ADDC0172-5695-496B-ACDE-013B192DC7BF}" destId="{0F15AD40-1D76-4078-BD43-DC2C50E71E5F}" srcOrd="2" destOrd="0" presId="urn:microsoft.com/office/officeart/2018/5/layout/CenteredIconLabelDescriptionList"/>
    <dgm:cxn modelId="{F1C462F1-C2C3-4C7E-A772-DC7E27C91B8A}" type="presParOf" srcId="{ADDC0172-5695-496B-ACDE-013B192DC7BF}" destId="{DB4485A1-8579-48EB-B404-2CD69C352314}" srcOrd="3" destOrd="0" presId="urn:microsoft.com/office/officeart/2018/5/layout/CenteredIconLabelDescriptionList"/>
    <dgm:cxn modelId="{1FE3C6B1-4F52-45C6-A069-A0E071E38791}" type="presParOf" srcId="{ADDC0172-5695-496B-ACDE-013B192DC7BF}" destId="{65499EDC-6C8E-4C4C-B174-87DF54326D93}" srcOrd="4" destOrd="0" presId="urn:microsoft.com/office/officeart/2018/5/layout/CenteredIconLabelDescriptionList"/>
    <dgm:cxn modelId="{A24ABD9B-0952-4232-BE1C-EDD68EE23178}" type="presParOf" srcId="{4CF883E0-D9F8-4FBA-9A6B-8CBD3DAA0E5C}" destId="{9A02D7BA-84EC-4F51-96FF-075ACA5C6DE3}" srcOrd="5" destOrd="0" presId="urn:microsoft.com/office/officeart/2018/5/layout/CenteredIconLabelDescriptionList"/>
    <dgm:cxn modelId="{F59CC9A8-3188-4FCD-A72F-12BFA62ECF53}" type="presParOf" srcId="{4CF883E0-D9F8-4FBA-9A6B-8CBD3DAA0E5C}" destId="{2FCCD04A-DFC6-401A-9580-E0F4D97AA955}" srcOrd="6" destOrd="0" presId="urn:microsoft.com/office/officeart/2018/5/layout/CenteredIconLabelDescriptionList"/>
    <dgm:cxn modelId="{8209AB96-8865-46CB-BF40-14D1E45D92A3}" type="presParOf" srcId="{2FCCD04A-DFC6-401A-9580-E0F4D97AA955}" destId="{1F2FAA53-0AB6-4AFC-9384-F0C92629D624}" srcOrd="0" destOrd="0" presId="urn:microsoft.com/office/officeart/2018/5/layout/CenteredIconLabelDescriptionList"/>
    <dgm:cxn modelId="{C7DD0D78-D268-47D9-84AB-2780EB44AAE8}" type="presParOf" srcId="{2FCCD04A-DFC6-401A-9580-E0F4D97AA955}" destId="{745D00B7-35DC-42A8-89DB-4C1CF2642DD0}" srcOrd="1" destOrd="0" presId="urn:microsoft.com/office/officeart/2018/5/layout/CenteredIconLabelDescriptionList"/>
    <dgm:cxn modelId="{E99AC54B-6ACB-4EAF-9798-DE871472715D}" type="presParOf" srcId="{2FCCD04A-DFC6-401A-9580-E0F4D97AA955}" destId="{528C5EE7-81B1-4A70-8E9C-7AF0A21DBA92}" srcOrd="2" destOrd="0" presId="urn:microsoft.com/office/officeart/2018/5/layout/CenteredIconLabelDescriptionList"/>
    <dgm:cxn modelId="{FA9A89A8-8F13-4B51-9BC3-908FEE33745D}" type="presParOf" srcId="{2FCCD04A-DFC6-401A-9580-E0F4D97AA955}" destId="{32DE6FA7-0E78-4A1A-97F9-BE5728C0D0CA}" srcOrd="3" destOrd="0" presId="urn:microsoft.com/office/officeart/2018/5/layout/CenteredIconLabelDescriptionList"/>
    <dgm:cxn modelId="{1600B57F-35E0-4D4C-B380-8FA93B008650}" type="presParOf" srcId="{2FCCD04A-DFC6-401A-9580-E0F4D97AA955}" destId="{12ACCCA2-FD0D-4D46-A590-9C24F9A87D8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3CA508-449F-44E3-B04F-B4E8D7B635DA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3D45779-1793-4238-BDCB-9DABC8E136B8}">
      <dgm:prSet custT="1"/>
      <dgm:spPr/>
      <dgm:t>
        <a:bodyPr/>
        <a:lstStyle/>
        <a:p>
          <a:pPr algn="l"/>
          <a:r>
            <a:rPr lang="en-US" sz="3000" b="0" u="none"/>
            <a:t>Prioritize risk areas</a:t>
          </a:r>
        </a:p>
      </dgm:t>
    </dgm:pt>
    <dgm:pt modelId="{0410B661-7715-4466-83A5-79A68E6B0F04}" type="parTrans" cxnId="{595C682F-9309-4F18-A663-9C46FA2BE5FC}">
      <dgm:prSet/>
      <dgm:spPr/>
      <dgm:t>
        <a:bodyPr/>
        <a:lstStyle/>
        <a:p>
          <a:pPr algn="l"/>
          <a:endParaRPr lang="en-US" sz="3000" b="1"/>
        </a:p>
      </dgm:t>
    </dgm:pt>
    <dgm:pt modelId="{66FAF1EB-C324-4276-81A4-165C9671FE72}" type="sibTrans" cxnId="{595C682F-9309-4F18-A663-9C46FA2BE5FC}">
      <dgm:prSet/>
      <dgm:spPr/>
      <dgm:t>
        <a:bodyPr/>
        <a:lstStyle/>
        <a:p>
          <a:pPr algn="l"/>
          <a:endParaRPr lang="en-US" sz="3000" b="1"/>
        </a:p>
      </dgm:t>
    </dgm:pt>
    <dgm:pt modelId="{4EFC260D-2D79-4077-BE9A-A7E394E7F905}">
      <dgm:prSet custT="1"/>
      <dgm:spPr/>
      <dgm:t>
        <a:bodyPr/>
        <a:lstStyle/>
        <a:p>
          <a:pPr algn="l"/>
          <a:r>
            <a:rPr lang="en-US" sz="3000" b="0" u="none" dirty="0"/>
            <a:t>Qualitatively and/or Quantitatively evaluate level of risk reduction</a:t>
          </a:r>
        </a:p>
      </dgm:t>
    </dgm:pt>
    <dgm:pt modelId="{3082E1E6-B323-4EF6-99F3-B0D4EDB6B608}" type="parTrans" cxnId="{8F99A98F-5FBB-4026-A36B-DF9B14FA0242}">
      <dgm:prSet/>
      <dgm:spPr/>
      <dgm:t>
        <a:bodyPr/>
        <a:lstStyle/>
        <a:p>
          <a:pPr algn="l"/>
          <a:endParaRPr lang="en-US" sz="3000" b="1"/>
        </a:p>
      </dgm:t>
    </dgm:pt>
    <dgm:pt modelId="{9240B7FC-853E-43A2-9DB8-DEB9A8D3449B}" type="sibTrans" cxnId="{8F99A98F-5FBB-4026-A36B-DF9B14FA0242}">
      <dgm:prSet/>
      <dgm:spPr/>
      <dgm:t>
        <a:bodyPr/>
        <a:lstStyle/>
        <a:p>
          <a:pPr algn="l"/>
          <a:endParaRPr lang="en-US" sz="3000" b="1"/>
        </a:p>
      </dgm:t>
    </dgm:pt>
    <dgm:pt modelId="{DDDB8595-BBA4-4DE0-AC57-5F8C67350512}">
      <dgm:prSet custT="1"/>
      <dgm:spPr/>
      <dgm:t>
        <a:bodyPr/>
        <a:lstStyle/>
        <a:p>
          <a:pPr algn="l"/>
          <a:r>
            <a:rPr lang="en-US" sz="3000" b="0" u="none"/>
            <a:t>Recommend adaptation strategies</a:t>
          </a:r>
        </a:p>
      </dgm:t>
    </dgm:pt>
    <dgm:pt modelId="{A2EC14C3-4DAF-4C60-9214-5292C765A9B3}" type="parTrans" cxnId="{4CF5E3F2-7FAB-4025-851C-85320BB06ED2}">
      <dgm:prSet/>
      <dgm:spPr/>
      <dgm:t>
        <a:bodyPr/>
        <a:lstStyle/>
        <a:p>
          <a:pPr algn="l"/>
          <a:endParaRPr lang="en-US" sz="3000" b="1"/>
        </a:p>
      </dgm:t>
    </dgm:pt>
    <dgm:pt modelId="{313EB693-282D-4419-990A-295E9A949A14}" type="sibTrans" cxnId="{4CF5E3F2-7FAB-4025-851C-85320BB06ED2}">
      <dgm:prSet/>
      <dgm:spPr/>
      <dgm:t>
        <a:bodyPr/>
        <a:lstStyle/>
        <a:p>
          <a:pPr algn="l"/>
          <a:endParaRPr lang="en-US" sz="3000" b="1"/>
        </a:p>
      </dgm:t>
    </dgm:pt>
    <dgm:pt modelId="{394C360C-4457-40D1-B6C3-514DEF5DFB0D}" type="pres">
      <dgm:prSet presAssocID="{323CA508-449F-44E3-B04F-B4E8D7B635DA}" presName="vert0" presStyleCnt="0">
        <dgm:presLayoutVars>
          <dgm:dir/>
          <dgm:animOne val="branch"/>
          <dgm:animLvl val="lvl"/>
        </dgm:presLayoutVars>
      </dgm:prSet>
      <dgm:spPr/>
    </dgm:pt>
    <dgm:pt modelId="{36655D7A-E4DE-4676-9A0C-A2CA2D1575AB}" type="pres">
      <dgm:prSet presAssocID="{63D45779-1793-4238-BDCB-9DABC8E136B8}" presName="thickLine" presStyleLbl="alignNode1" presStyleIdx="0" presStyleCnt="3"/>
      <dgm:spPr/>
    </dgm:pt>
    <dgm:pt modelId="{70A7C144-7EC0-405D-9DA9-B56AE988A88F}" type="pres">
      <dgm:prSet presAssocID="{63D45779-1793-4238-BDCB-9DABC8E136B8}" presName="horz1" presStyleCnt="0"/>
      <dgm:spPr/>
    </dgm:pt>
    <dgm:pt modelId="{B3E2EA42-3D6B-4C65-BF4F-1BE9065C0D08}" type="pres">
      <dgm:prSet presAssocID="{63D45779-1793-4238-BDCB-9DABC8E136B8}" presName="tx1" presStyleLbl="revTx" presStyleIdx="0" presStyleCnt="3"/>
      <dgm:spPr/>
    </dgm:pt>
    <dgm:pt modelId="{E8ABAFB5-7689-4C71-8D61-8BDDBB62F65E}" type="pres">
      <dgm:prSet presAssocID="{63D45779-1793-4238-BDCB-9DABC8E136B8}" presName="vert1" presStyleCnt="0"/>
      <dgm:spPr/>
    </dgm:pt>
    <dgm:pt modelId="{FD2CD23E-9CAE-4045-9ECA-D5B930B0C91E}" type="pres">
      <dgm:prSet presAssocID="{4EFC260D-2D79-4077-BE9A-A7E394E7F905}" presName="thickLine" presStyleLbl="alignNode1" presStyleIdx="1" presStyleCnt="3"/>
      <dgm:spPr/>
    </dgm:pt>
    <dgm:pt modelId="{4A429457-1861-4CDC-B86E-CE95C1D38E5A}" type="pres">
      <dgm:prSet presAssocID="{4EFC260D-2D79-4077-BE9A-A7E394E7F905}" presName="horz1" presStyleCnt="0"/>
      <dgm:spPr/>
    </dgm:pt>
    <dgm:pt modelId="{A02B5417-2D19-44E1-923D-27731899598E}" type="pres">
      <dgm:prSet presAssocID="{4EFC260D-2D79-4077-BE9A-A7E394E7F905}" presName="tx1" presStyleLbl="revTx" presStyleIdx="1" presStyleCnt="3"/>
      <dgm:spPr/>
    </dgm:pt>
    <dgm:pt modelId="{40440E6B-ADB2-4BE0-B668-26384554D5AF}" type="pres">
      <dgm:prSet presAssocID="{4EFC260D-2D79-4077-BE9A-A7E394E7F905}" presName="vert1" presStyleCnt="0"/>
      <dgm:spPr/>
    </dgm:pt>
    <dgm:pt modelId="{39612821-41C5-4F3C-8E50-AFD767479369}" type="pres">
      <dgm:prSet presAssocID="{DDDB8595-BBA4-4DE0-AC57-5F8C67350512}" presName="thickLine" presStyleLbl="alignNode1" presStyleIdx="2" presStyleCnt="3"/>
      <dgm:spPr/>
    </dgm:pt>
    <dgm:pt modelId="{008B4D25-3968-44AF-8CD5-80654CE5A1F4}" type="pres">
      <dgm:prSet presAssocID="{DDDB8595-BBA4-4DE0-AC57-5F8C67350512}" presName="horz1" presStyleCnt="0"/>
      <dgm:spPr/>
    </dgm:pt>
    <dgm:pt modelId="{22C19C06-443C-43EA-8D1C-6199A1EDD74A}" type="pres">
      <dgm:prSet presAssocID="{DDDB8595-BBA4-4DE0-AC57-5F8C67350512}" presName="tx1" presStyleLbl="revTx" presStyleIdx="2" presStyleCnt="3"/>
      <dgm:spPr/>
    </dgm:pt>
    <dgm:pt modelId="{FA5033AC-00C4-4627-B090-D2E0BD419C01}" type="pres">
      <dgm:prSet presAssocID="{DDDB8595-BBA4-4DE0-AC57-5F8C67350512}" presName="vert1" presStyleCnt="0"/>
      <dgm:spPr/>
    </dgm:pt>
  </dgm:ptLst>
  <dgm:cxnLst>
    <dgm:cxn modelId="{595C682F-9309-4F18-A663-9C46FA2BE5FC}" srcId="{323CA508-449F-44E3-B04F-B4E8D7B635DA}" destId="{63D45779-1793-4238-BDCB-9DABC8E136B8}" srcOrd="0" destOrd="0" parTransId="{0410B661-7715-4466-83A5-79A68E6B0F04}" sibTransId="{66FAF1EB-C324-4276-81A4-165C9671FE72}"/>
    <dgm:cxn modelId="{2F0BF28D-77B4-4E42-8E97-9E83B77B1F99}" type="presOf" srcId="{DDDB8595-BBA4-4DE0-AC57-5F8C67350512}" destId="{22C19C06-443C-43EA-8D1C-6199A1EDD74A}" srcOrd="0" destOrd="0" presId="urn:microsoft.com/office/officeart/2008/layout/LinedList"/>
    <dgm:cxn modelId="{8F99A98F-5FBB-4026-A36B-DF9B14FA0242}" srcId="{323CA508-449F-44E3-B04F-B4E8D7B635DA}" destId="{4EFC260D-2D79-4077-BE9A-A7E394E7F905}" srcOrd="1" destOrd="0" parTransId="{3082E1E6-B323-4EF6-99F3-B0D4EDB6B608}" sibTransId="{9240B7FC-853E-43A2-9DB8-DEB9A8D3449B}"/>
    <dgm:cxn modelId="{4A362296-BF88-4BE8-83CC-B5879F8BB17C}" type="presOf" srcId="{4EFC260D-2D79-4077-BE9A-A7E394E7F905}" destId="{A02B5417-2D19-44E1-923D-27731899598E}" srcOrd="0" destOrd="0" presId="urn:microsoft.com/office/officeart/2008/layout/LinedList"/>
    <dgm:cxn modelId="{A0DED5A8-ED02-45B9-BC31-8AB319BA42F4}" type="presOf" srcId="{323CA508-449F-44E3-B04F-B4E8D7B635DA}" destId="{394C360C-4457-40D1-B6C3-514DEF5DFB0D}" srcOrd="0" destOrd="0" presId="urn:microsoft.com/office/officeart/2008/layout/LinedList"/>
    <dgm:cxn modelId="{4032AFBE-3FE7-49FB-B239-A48D34923296}" type="presOf" srcId="{63D45779-1793-4238-BDCB-9DABC8E136B8}" destId="{B3E2EA42-3D6B-4C65-BF4F-1BE9065C0D08}" srcOrd="0" destOrd="0" presId="urn:microsoft.com/office/officeart/2008/layout/LinedList"/>
    <dgm:cxn modelId="{4CF5E3F2-7FAB-4025-851C-85320BB06ED2}" srcId="{323CA508-449F-44E3-B04F-B4E8D7B635DA}" destId="{DDDB8595-BBA4-4DE0-AC57-5F8C67350512}" srcOrd="2" destOrd="0" parTransId="{A2EC14C3-4DAF-4C60-9214-5292C765A9B3}" sibTransId="{313EB693-282D-4419-990A-295E9A949A14}"/>
    <dgm:cxn modelId="{30FC7E7B-10FF-4132-B85C-DE68E3379525}" type="presParOf" srcId="{394C360C-4457-40D1-B6C3-514DEF5DFB0D}" destId="{36655D7A-E4DE-4676-9A0C-A2CA2D1575AB}" srcOrd="0" destOrd="0" presId="urn:microsoft.com/office/officeart/2008/layout/LinedList"/>
    <dgm:cxn modelId="{F3DC1471-4E7A-4FF8-90A4-58DD9FDC8533}" type="presParOf" srcId="{394C360C-4457-40D1-B6C3-514DEF5DFB0D}" destId="{70A7C144-7EC0-405D-9DA9-B56AE988A88F}" srcOrd="1" destOrd="0" presId="urn:microsoft.com/office/officeart/2008/layout/LinedList"/>
    <dgm:cxn modelId="{1C27F6DA-E9FA-48C0-98BB-B2E50AD011F7}" type="presParOf" srcId="{70A7C144-7EC0-405D-9DA9-B56AE988A88F}" destId="{B3E2EA42-3D6B-4C65-BF4F-1BE9065C0D08}" srcOrd="0" destOrd="0" presId="urn:microsoft.com/office/officeart/2008/layout/LinedList"/>
    <dgm:cxn modelId="{8087CB9E-FAB2-49BE-A140-100343754778}" type="presParOf" srcId="{70A7C144-7EC0-405D-9DA9-B56AE988A88F}" destId="{E8ABAFB5-7689-4C71-8D61-8BDDBB62F65E}" srcOrd="1" destOrd="0" presId="urn:microsoft.com/office/officeart/2008/layout/LinedList"/>
    <dgm:cxn modelId="{BFBAA488-FE19-4D83-9653-080D8A9BB59C}" type="presParOf" srcId="{394C360C-4457-40D1-B6C3-514DEF5DFB0D}" destId="{FD2CD23E-9CAE-4045-9ECA-D5B930B0C91E}" srcOrd="2" destOrd="0" presId="urn:microsoft.com/office/officeart/2008/layout/LinedList"/>
    <dgm:cxn modelId="{3BF9E19E-E9F9-4FF9-A538-7870D73B53E2}" type="presParOf" srcId="{394C360C-4457-40D1-B6C3-514DEF5DFB0D}" destId="{4A429457-1861-4CDC-B86E-CE95C1D38E5A}" srcOrd="3" destOrd="0" presId="urn:microsoft.com/office/officeart/2008/layout/LinedList"/>
    <dgm:cxn modelId="{A289E8D9-C176-4B87-96A4-26A20C174718}" type="presParOf" srcId="{4A429457-1861-4CDC-B86E-CE95C1D38E5A}" destId="{A02B5417-2D19-44E1-923D-27731899598E}" srcOrd="0" destOrd="0" presId="urn:microsoft.com/office/officeart/2008/layout/LinedList"/>
    <dgm:cxn modelId="{56F9801D-7F2B-4D8B-91AB-CEDD4A736691}" type="presParOf" srcId="{4A429457-1861-4CDC-B86E-CE95C1D38E5A}" destId="{40440E6B-ADB2-4BE0-B668-26384554D5AF}" srcOrd="1" destOrd="0" presId="urn:microsoft.com/office/officeart/2008/layout/LinedList"/>
    <dgm:cxn modelId="{D5BFDBF6-ECDD-469D-95AC-97287027FB1C}" type="presParOf" srcId="{394C360C-4457-40D1-B6C3-514DEF5DFB0D}" destId="{39612821-41C5-4F3C-8E50-AFD767479369}" srcOrd="4" destOrd="0" presId="urn:microsoft.com/office/officeart/2008/layout/LinedList"/>
    <dgm:cxn modelId="{BE66DA10-158F-48FA-93B4-468B20C32802}" type="presParOf" srcId="{394C360C-4457-40D1-B6C3-514DEF5DFB0D}" destId="{008B4D25-3968-44AF-8CD5-80654CE5A1F4}" srcOrd="5" destOrd="0" presId="urn:microsoft.com/office/officeart/2008/layout/LinedList"/>
    <dgm:cxn modelId="{A81F459C-81F9-4446-9AFB-3D7397102210}" type="presParOf" srcId="{008B4D25-3968-44AF-8CD5-80654CE5A1F4}" destId="{22C19C06-443C-43EA-8D1C-6199A1EDD74A}" srcOrd="0" destOrd="0" presId="urn:microsoft.com/office/officeart/2008/layout/LinedList"/>
    <dgm:cxn modelId="{A7868831-31AA-4253-B67A-4119BA30E4CA}" type="presParOf" srcId="{008B4D25-3968-44AF-8CD5-80654CE5A1F4}" destId="{FA5033AC-00C4-4627-B090-D2E0BD419C0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AFEAE5-3998-4339-B6CE-63A0B2E64B77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012F98-DCD0-4409-99AF-48544A04E3EB}">
      <dgm:prSet phldrT="[Text]"/>
      <dgm:spPr/>
      <dgm:t>
        <a:bodyPr/>
        <a:lstStyle/>
        <a:p>
          <a:r>
            <a:rPr lang="en-US"/>
            <a:t>Spring-Summer 2024</a:t>
          </a:r>
        </a:p>
      </dgm:t>
    </dgm:pt>
    <dgm:pt modelId="{269A1318-92B8-4F4D-9576-CB6B5FD81D3A}" type="parTrans" cxnId="{DF511A0F-B017-42C7-86BF-3E5F5FC4813F}">
      <dgm:prSet/>
      <dgm:spPr/>
      <dgm:t>
        <a:bodyPr/>
        <a:lstStyle/>
        <a:p>
          <a:endParaRPr lang="en-US"/>
        </a:p>
      </dgm:t>
    </dgm:pt>
    <dgm:pt modelId="{D63BF349-A456-41F9-879F-ADDA2F356DCA}" type="sibTrans" cxnId="{DF511A0F-B017-42C7-86BF-3E5F5FC4813F}">
      <dgm:prSet/>
      <dgm:spPr/>
      <dgm:t>
        <a:bodyPr/>
        <a:lstStyle/>
        <a:p>
          <a:endParaRPr lang="en-US"/>
        </a:p>
      </dgm:t>
    </dgm:pt>
    <dgm:pt modelId="{6974AF70-EE46-45AA-A1BA-DB38B3D9042F}">
      <dgm:prSet phldrT="[Text]"/>
      <dgm:spPr/>
      <dgm:t>
        <a:bodyPr/>
        <a:lstStyle/>
        <a:p>
          <a:r>
            <a:rPr lang="en-US" dirty="0"/>
            <a:t>Sign Agreement w/ DWR</a:t>
          </a:r>
        </a:p>
      </dgm:t>
    </dgm:pt>
    <dgm:pt modelId="{2B088243-63CB-4EE2-B2EC-29EABA29B49A}" type="parTrans" cxnId="{9C880D13-2746-4D2B-B935-1A7EA80AE644}">
      <dgm:prSet/>
      <dgm:spPr/>
      <dgm:t>
        <a:bodyPr/>
        <a:lstStyle/>
        <a:p>
          <a:endParaRPr lang="en-US"/>
        </a:p>
      </dgm:t>
    </dgm:pt>
    <dgm:pt modelId="{9EAB1F65-A3EC-44E8-B5AD-519D8D58A4C2}" type="sibTrans" cxnId="{9C880D13-2746-4D2B-B935-1A7EA80AE644}">
      <dgm:prSet/>
      <dgm:spPr/>
      <dgm:t>
        <a:bodyPr/>
        <a:lstStyle/>
        <a:p>
          <a:endParaRPr lang="en-US"/>
        </a:p>
      </dgm:t>
    </dgm:pt>
    <dgm:pt modelId="{C944AFFA-5DF8-4E4E-8CF2-442DC43F311E}">
      <dgm:prSet phldrT="[Text]"/>
      <dgm:spPr/>
      <dgm:t>
        <a:bodyPr/>
        <a:lstStyle/>
        <a:p>
          <a:r>
            <a:rPr lang="en-US" dirty="0"/>
            <a:t>DWR Kickoff Meetings</a:t>
          </a:r>
        </a:p>
      </dgm:t>
    </dgm:pt>
    <dgm:pt modelId="{0B2ABBA9-7F84-4D34-B2F5-308ADB2BB2AA}" type="parTrans" cxnId="{0585B25C-DE95-4685-ADF5-56A8F33E3D03}">
      <dgm:prSet/>
      <dgm:spPr/>
      <dgm:t>
        <a:bodyPr/>
        <a:lstStyle/>
        <a:p>
          <a:endParaRPr lang="en-US"/>
        </a:p>
      </dgm:t>
    </dgm:pt>
    <dgm:pt modelId="{C6D1FCFF-156E-4AD3-AD4B-3CC2D5B19CAF}" type="sibTrans" cxnId="{0585B25C-DE95-4685-ADF5-56A8F33E3D03}">
      <dgm:prSet/>
      <dgm:spPr/>
      <dgm:t>
        <a:bodyPr/>
        <a:lstStyle/>
        <a:p>
          <a:endParaRPr lang="en-US"/>
        </a:p>
      </dgm:t>
    </dgm:pt>
    <dgm:pt modelId="{5A41586E-5F0D-49B4-9A09-2749381FDE33}">
      <dgm:prSet phldrT="[Text]"/>
      <dgm:spPr/>
      <dgm:t>
        <a:bodyPr/>
        <a:lstStyle/>
        <a:p>
          <a:r>
            <a:rPr lang="en-US" dirty="0"/>
            <a:t>Fall 2024</a:t>
          </a:r>
        </a:p>
      </dgm:t>
    </dgm:pt>
    <dgm:pt modelId="{20676BB7-B3E8-4593-B9AE-41C7EA669A6B}" type="parTrans" cxnId="{BAC43A79-BEED-4883-8F8B-8581E134BFCC}">
      <dgm:prSet/>
      <dgm:spPr/>
      <dgm:t>
        <a:bodyPr/>
        <a:lstStyle/>
        <a:p>
          <a:endParaRPr lang="en-US"/>
        </a:p>
      </dgm:t>
    </dgm:pt>
    <dgm:pt modelId="{B2480074-6F0E-4E13-9020-3F5DE3ADD09B}" type="sibTrans" cxnId="{BAC43A79-BEED-4883-8F8B-8581E134BFCC}">
      <dgm:prSet/>
      <dgm:spPr/>
      <dgm:t>
        <a:bodyPr/>
        <a:lstStyle/>
        <a:p>
          <a:endParaRPr lang="en-US"/>
        </a:p>
      </dgm:t>
    </dgm:pt>
    <dgm:pt modelId="{BA910AD9-C91A-49A5-AC8A-7EC461F782A2}">
      <dgm:prSet phldrT="[Text]"/>
      <dgm:spPr/>
      <dgm:t>
        <a:bodyPr/>
        <a:lstStyle/>
        <a:p>
          <a:r>
            <a:rPr lang="en-US"/>
            <a:t>First Quarterly Meetings</a:t>
          </a:r>
        </a:p>
      </dgm:t>
    </dgm:pt>
    <dgm:pt modelId="{0E681279-E53D-4C17-B3B4-0DA6A0FAB8A6}" type="parTrans" cxnId="{D88D8A5F-72B5-4441-9FE6-1104A79F824B}">
      <dgm:prSet/>
      <dgm:spPr/>
      <dgm:t>
        <a:bodyPr/>
        <a:lstStyle/>
        <a:p>
          <a:endParaRPr lang="en-US"/>
        </a:p>
      </dgm:t>
    </dgm:pt>
    <dgm:pt modelId="{3E66F294-DD5C-48DD-9308-BD2ADA2876BF}" type="sibTrans" cxnId="{D88D8A5F-72B5-4441-9FE6-1104A79F824B}">
      <dgm:prSet/>
      <dgm:spPr/>
      <dgm:t>
        <a:bodyPr/>
        <a:lstStyle/>
        <a:p>
          <a:endParaRPr lang="en-US"/>
        </a:p>
      </dgm:t>
    </dgm:pt>
    <dgm:pt modelId="{8E002C45-D0C1-4774-98CA-471C70B5DC6B}">
      <dgm:prSet phldrT="[Text]"/>
      <dgm:spPr/>
      <dgm:t>
        <a:bodyPr/>
        <a:lstStyle/>
        <a:p>
          <a:r>
            <a:rPr lang="en-US" dirty="0"/>
            <a:t>Ramping up network formation</a:t>
          </a:r>
        </a:p>
      </dgm:t>
    </dgm:pt>
    <dgm:pt modelId="{5CA952B2-EF71-4019-91A9-B794E54B239C}" type="parTrans" cxnId="{68399A74-7F32-4A5E-BBBE-53256B0C16AB}">
      <dgm:prSet/>
      <dgm:spPr/>
      <dgm:t>
        <a:bodyPr/>
        <a:lstStyle/>
        <a:p>
          <a:endParaRPr lang="en-US"/>
        </a:p>
      </dgm:t>
    </dgm:pt>
    <dgm:pt modelId="{2D1CFD6F-B351-4254-8AA2-30446D0BE2F7}" type="sibTrans" cxnId="{68399A74-7F32-4A5E-BBBE-53256B0C16AB}">
      <dgm:prSet/>
      <dgm:spPr/>
      <dgm:t>
        <a:bodyPr/>
        <a:lstStyle/>
        <a:p>
          <a:endParaRPr lang="en-US"/>
        </a:p>
      </dgm:t>
    </dgm:pt>
    <dgm:pt modelId="{BB180B57-7C76-43DD-8BB2-F35311470F44}">
      <dgm:prSet phldrT="[Text]"/>
      <dgm:spPr/>
      <dgm:t>
        <a:bodyPr/>
        <a:lstStyle/>
        <a:p>
          <a:r>
            <a:rPr lang="en-US" dirty="0"/>
            <a:t>Early 2026</a:t>
          </a:r>
        </a:p>
      </dgm:t>
    </dgm:pt>
    <dgm:pt modelId="{D728BAD6-C324-46A8-ABBA-72CE4A2D8188}" type="parTrans" cxnId="{9D907262-2F8A-4E95-91F5-50C186D3D987}">
      <dgm:prSet/>
      <dgm:spPr/>
      <dgm:t>
        <a:bodyPr/>
        <a:lstStyle/>
        <a:p>
          <a:endParaRPr lang="en-US"/>
        </a:p>
      </dgm:t>
    </dgm:pt>
    <dgm:pt modelId="{B480AC8C-9BD9-4690-BBD7-9C1D589BB4CC}" type="sibTrans" cxnId="{9D907262-2F8A-4E95-91F5-50C186D3D987}">
      <dgm:prSet/>
      <dgm:spPr/>
      <dgm:t>
        <a:bodyPr/>
        <a:lstStyle/>
        <a:p>
          <a:endParaRPr lang="en-US"/>
        </a:p>
      </dgm:t>
    </dgm:pt>
    <dgm:pt modelId="{A4842DC5-B58F-4B6B-A75B-5B0DF970D5E7}">
      <dgm:prSet phldrT="[Text]"/>
      <dgm:spPr/>
      <dgm:t>
        <a:bodyPr/>
        <a:lstStyle/>
        <a:p>
          <a:r>
            <a:rPr lang="en-US" dirty="0"/>
            <a:t>2024-2025</a:t>
          </a:r>
        </a:p>
      </dgm:t>
    </dgm:pt>
    <dgm:pt modelId="{5C692CD0-FBE5-467B-8042-8A7903351D12}" type="parTrans" cxnId="{0348A86C-5F46-426E-B56F-F161AEC3B73D}">
      <dgm:prSet/>
      <dgm:spPr/>
      <dgm:t>
        <a:bodyPr/>
        <a:lstStyle/>
        <a:p>
          <a:endParaRPr lang="en-US"/>
        </a:p>
      </dgm:t>
    </dgm:pt>
    <dgm:pt modelId="{F8F46873-F614-4F96-92D0-C1AA0877EAF0}" type="sibTrans" cxnId="{0348A86C-5F46-426E-B56F-F161AEC3B73D}">
      <dgm:prSet/>
      <dgm:spPr/>
      <dgm:t>
        <a:bodyPr/>
        <a:lstStyle/>
        <a:p>
          <a:endParaRPr lang="en-US"/>
        </a:p>
      </dgm:t>
    </dgm:pt>
    <dgm:pt modelId="{CDB82530-DF00-4F5D-BC24-C39409CA7309}">
      <dgm:prSet phldrT="[Text]"/>
      <dgm:spPr/>
      <dgm:t>
        <a:bodyPr/>
        <a:lstStyle/>
        <a:p>
          <a:r>
            <a:rPr lang="en-US" dirty="0"/>
            <a:t>Develop Watershed Resilience Plan</a:t>
          </a:r>
        </a:p>
      </dgm:t>
    </dgm:pt>
    <dgm:pt modelId="{76DEF9FC-9CDE-4280-A670-60EF5EA3C07A}" type="parTrans" cxnId="{0E214F82-2929-41C4-9008-95D5AECEA87D}">
      <dgm:prSet/>
      <dgm:spPr/>
      <dgm:t>
        <a:bodyPr/>
        <a:lstStyle/>
        <a:p>
          <a:endParaRPr lang="en-US"/>
        </a:p>
      </dgm:t>
    </dgm:pt>
    <dgm:pt modelId="{EBFD7E02-1394-40D6-8126-91205C42AAE2}" type="sibTrans" cxnId="{0E214F82-2929-41C4-9008-95D5AECEA87D}">
      <dgm:prSet/>
      <dgm:spPr/>
      <dgm:t>
        <a:bodyPr/>
        <a:lstStyle/>
        <a:p>
          <a:endParaRPr lang="en-US"/>
        </a:p>
      </dgm:t>
    </dgm:pt>
    <dgm:pt modelId="{3A655866-7133-4FB7-B275-01235E6C7955}">
      <dgm:prSet phldrT="[Text]" custT="1"/>
      <dgm:spPr/>
      <dgm:t>
        <a:bodyPr/>
        <a:lstStyle/>
        <a:p>
          <a:pPr rtl="0"/>
          <a:r>
            <a:rPr lang="en-US" sz="1000">
              <a:latin typeface="Calibri Light" panose="020F0302020204030204"/>
            </a:rPr>
            <a:t>Develop</a:t>
          </a:r>
          <a:r>
            <a:rPr lang="en-US" sz="1000"/>
            <a:t> </a:t>
          </a:r>
          <a:r>
            <a:rPr lang="en-US" sz="1000">
              <a:latin typeface="Calibri Light" panose="020F0302020204030204"/>
            </a:rPr>
            <a:t>Network </a:t>
          </a:r>
        </a:p>
      </dgm:t>
    </dgm:pt>
    <dgm:pt modelId="{0AD98CC7-880C-441E-8D75-DD1FCB6EEF93}" type="parTrans" cxnId="{6618BA60-9735-4ECC-A575-73A31D3C1C67}">
      <dgm:prSet/>
      <dgm:spPr/>
      <dgm:t>
        <a:bodyPr/>
        <a:lstStyle/>
        <a:p>
          <a:endParaRPr lang="en-US"/>
        </a:p>
      </dgm:t>
    </dgm:pt>
    <dgm:pt modelId="{928FAE0C-6774-45AE-A9FC-7D0954AF09C0}" type="sibTrans" cxnId="{6618BA60-9735-4ECC-A575-73A31D3C1C67}">
      <dgm:prSet/>
      <dgm:spPr/>
      <dgm:t>
        <a:bodyPr/>
        <a:lstStyle/>
        <a:p>
          <a:endParaRPr lang="en-US"/>
        </a:p>
      </dgm:t>
    </dgm:pt>
    <dgm:pt modelId="{083EC2D4-851E-4671-A91A-35ECF2599A38}">
      <dgm:prSet phldr="0" custT="1"/>
      <dgm:spPr/>
      <dgm:t>
        <a:bodyPr/>
        <a:lstStyle/>
        <a:p>
          <a:pPr rtl="0"/>
          <a:r>
            <a:rPr lang="en-US" sz="1000" dirty="0">
              <a:latin typeface="Calibri Light" panose="020F0302020204030204"/>
            </a:rPr>
            <a:t>Define Project Area</a:t>
          </a:r>
        </a:p>
      </dgm:t>
    </dgm:pt>
    <dgm:pt modelId="{04E705D9-BDA3-4CAD-98AB-40E999AE335E}" type="parTrans" cxnId="{B09C599D-73C4-473F-9CD2-1806477182F5}">
      <dgm:prSet/>
      <dgm:spPr/>
      <dgm:t>
        <a:bodyPr/>
        <a:lstStyle/>
        <a:p>
          <a:endParaRPr lang="en-US"/>
        </a:p>
      </dgm:t>
    </dgm:pt>
    <dgm:pt modelId="{0D559E3E-9DFC-4373-AA89-669328AEAB10}" type="sibTrans" cxnId="{B09C599D-73C4-473F-9CD2-1806477182F5}">
      <dgm:prSet/>
      <dgm:spPr/>
      <dgm:t>
        <a:bodyPr/>
        <a:lstStyle/>
        <a:p>
          <a:endParaRPr lang="en-US"/>
        </a:p>
      </dgm:t>
    </dgm:pt>
    <dgm:pt modelId="{7947118D-12A8-41B6-ABED-EF186DFCB503}">
      <dgm:prSet phldr="0" custT="1"/>
      <dgm:spPr/>
      <dgm:t>
        <a:bodyPr/>
        <a:lstStyle/>
        <a:p>
          <a:pPr rtl="0"/>
          <a:r>
            <a:rPr lang="en-US" sz="1000">
              <a:latin typeface="Calibri Light" panose="020F0302020204030204"/>
            </a:rPr>
            <a:t>Climate Vulnerability Analysis</a:t>
          </a:r>
        </a:p>
      </dgm:t>
    </dgm:pt>
    <dgm:pt modelId="{3FF98B56-EFD4-4422-A001-479DE4FC6B6D}" type="parTrans" cxnId="{4F7D1BF4-224E-4E40-AB58-85C8CFDFA241}">
      <dgm:prSet/>
      <dgm:spPr/>
      <dgm:t>
        <a:bodyPr/>
        <a:lstStyle/>
        <a:p>
          <a:endParaRPr lang="en-US"/>
        </a:p>
      </dgm:t>
    </dgm:pt>
    <dgm:pt modelId="{95B1CC58-A979-4DAC-8ED2-934CD56C8C0D}" type="sibTrans" cxnId="{4F7D1BF4-224E-4E40-AB58-85C8CFDFA241}">
      <dgm:prSet/>
      <dgm:spPr/>
      <dgm:t>
        <a:bodyPr/>
        <a:lstStyle/>
        <a:p>
          <a:endParaRPr lang="en-US"/>
        </a:p>
      </dgm:t>
    </dgm:pt>
    <dgm:pt modelId="{7FA05C10-5925-421D-A3DF-4CB1CCAC2C51}">
      <dgm:prSet phldr="0" custT="1"/>
      <dgm:spPr/>
      <dgm:t>
        <a:bodyPr/>
        <a:lstStyle/>
        <a:p>
          <a:pPr rtl="0"/>
          <a:r>
            <a:rPr lang="en-US" sz="1000" dirty="0">
              <a:latin typeface="Calibri Light" panose="020F0302020204030204"/>
            </a:rPr>
            <a:t>Develop Adaptation Strategies and Implementation Strategies</a:t>
          </a:r>
        </a:p>
      </dgm:t>
    </dgm:pt>
    <dgm:pt modelId="{B22FA9D4-0903-4322-ADA6-E8AE8863D896}" type="parTrans" cxnId="{BAB74F42-086E-479F-B9E0-672AB9ACB9FD}">
      <dgm:prSet/>
      <dgm:spPr/>
      <dgm:t>
        <a:bodyPr/>
        <a:lstStyle/>
        <a:p>
          <a:endParaRPr lang="en-US"/>
        </a:p>
      </dgm:t>
    </dgm:pt>
    <dgm:pt modelId="{97138B40-97B6-44C5-AE46-0A60E8E51A4A}" type="sibTrans" cxnId="{BAB74F42-086E-479F-B9E0-672AB9ACB9FD}">
      <dgm:prSet/>
      <dgm:spPr/>
      <dgm:t>
        <a:bodyPr/>
        <a:lstStyle/>
        <a:p>
          <a:endParaRPr lang="en-US"/>
        </a:p>
      </dgm:t>
    </dgm:pt>
    <dgm:pt modelId="{A75399D6-8EEC-4479-BDC2-591D81A5256C}">
      <dgm:prSet phldr="0" custT="1"/>
      <dgm:spPr/>
      <dgm:t>
        <a:bodyPr/>
        <a:lstStyle/>
        <a:p>
          <a:pPr rtl="0"/>
          <a:r>
            <a:rPr lang="en-US" sz="1000" dirty="0">
              <a:latin typeface="Calibri Light" panose="020F0302020204030204"/>
            </a:rPr>
            <a:t>Identify Performance Metrics</a:t>
          </a:r>
        </a:p>
      </dgm:t>
    </dgm:pt>
    <dgm:pt modelId="{307E966E-4322-46A9-8884-509830374727}" type="parTrans" cxnId="{F5CEE19D-2C48-439B-A708-37E581D635FB}">
      <dgm:prSet/>
      <dgm:spPr/>
      <dgm:t>
        <a:bodyPr/>
        <a:lstStyle/>
        <a:p>
          <a:endParaRPr lang="en-US"/>
        </a:p>
      </dgm:t>
    </dgm:pt>
    <dgm:pt modelId="{531F68C8-0D19-4410-A5C0-9022D791646E}" type="sibTrans" cxnId="{F5CEE19D-2C48-439B-A708-37E581D635FB}">
      <dgm:prSet/>
      <dgm:spPr/>
      <dgm:t>
        <a:bodyPr/>
        <a:lstStyle/>
        <a:p>
          <a:endParaRPr lang="en-US"/>
        </a:p>
      </dgm:t>
    </dgm:pt>
    <dgm:pt modelId="{1E4AD680-A110-4A4D-BBBF-AEBC7772EEE0}" type="pres">
      <dgm:prSet presAssocID="{14AFEAE5-3998-4339-B6CE-63A0B2E64B77}" presName="theList" presStyleCnt="0">
        <dgm:presLayoutVars>
          <dgm:dir/>
          <dgm:animLvl val="lvl"/>
          <dgm:resizeHandles val="exact"/>
        </dgm:presLayoutVars>
      </dgm:prSet>
      <dgm:spPr/>
    </dgm:pt>
    <dgm:pt modelId="{79F8D1AA-9964-48D8-B240-76AC8D94AF66}" type="pres">
      <dgm:prSet presAssocID="{76012F98-DCD0-4409-99AF-48544A04E3EB}" presName="compNode" presStyleCnt="0"/>
      <dgm:spPr/>
    </dgm:pt>
    <dgm:pt modelId="{5316E753-721A-4C53-8FDA-D92C580D12FE}" type="pres">
      <dgm:prSet presAssocID="{76012F98-DCD0-4409-99AF-48544A04E3EB}" presName="noGeometry" presStyleCnt="0"/>
      <dgm:spPr/>
    </dgm:pt>
    <dgm:pt modelId="{7F09D048-D965-4D80-BE1B-0CC7F27CE998}" type="pres">
      <dgm:prSet presAssocID="{76012F98-DCD0-4409-99AF-48544A04E3EB}" presName="childTextVisible" presStyleLbl="bgAccFollowNode1" presStyleIdx="0" presStyleCnt="4">
        <dgm:presLayoutVars>
          <dgm:bulletEnabled val="1"/>
        </dgm:presLayoutVars>
      </dgm:prSet>
      <dgm:spPr/>
    </dgm:pt>
    <dgm:pt modelId="{F0BA03DE-8718-4A5D-8762-5AFF54C14652}" type="pres">
      <dgm:prSet presAssocID="{76012F98-DCD0-4409-99AF-48544A04E3EB}" presName="childTextHidden" presStyleLbl="bgAccFollowNode1" presStyleIdx="0" presStyleCnt="4"/>
      <dgm:spPr/>
    </dgm:pt>
    <dgm:pt modelId="{701FFA6F-1E42-43D0-9020-BCAC43339C0E}" type="pres">
      <dgm:prSet presAssocID="{76012F98-DCD0-4409-99AF-48544A04E3EB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B5D81C15-9D40-48DA-8FF5-64B1B75E535A}" type="pres">
      <dgm:prSet presAssocID="{76012F98-DCD0-4409-99AF-48544A04E3EB}" presName="aSpace" presStyleCnt="0"/>
      <dgm:spPr/>
    </dgm:pt>
    <dgm:pt modelId="{421A7585-EC36-4ED0-80D8-EE8E239B8DEF}" type="pres">
      <dgm:prSet presAssocID="{5A41586E-5F0D-49B4-9A09-2749381FDE33}" presName="compNode" presStyleCnt="0"/>
      <dgm:spPr/>
    </dgm:pt>
    <dgm:pt modelId="{E5BD8129-0310-4335-BF9F-3588CE5DD6EE}" type="pres">
      <dgm:prSet presAssocID="{5A41586E-5F0D-49B4-9A09-2749381FDE33}" presName="noGeometry" presStyleCnt="0"/>
      <dgm:spPr/>
    </dgm:pt>
    <dgm:pt modelId="{2CD19BE2-EC9F-461B-BDC7-AAFBB3385735}" type="pres">
      <dgm:prSet presAssocID="{5A41586E-5F0D-49B4-9A09-2749381FDE33}" presName="childTextVisible" presStyleLbl="bgAccFollowNode1" presStyleIdx="1" presStyleCnt="4" custLinFactNeighborX="-3017">
        <dgm:presLayoutVars>
          <dgm:bulletEnabled val="1"/>
        </dgm:presLayoutVars>
      </dgm:prSet>
      <dgm:spPr/>
    </dgm:pt>
    <dgm:pt modelId="{00E0A708-4B9D-43FF-839A-CBB03740FE3A}" type="pres">
      <dgm:prSet presAssocID="{5A41586E-5F0D-49B4-9A09-2749381FDE33}" presName="childTextHidden" presStyleLbl="bgAccFollowNode1" presStyleIdx="1" presStyleCnt="4"/>
      <dgm:spPr/>
    </dgm:pt>
    <dgm:pt modelId="{3D764A26-2463-4093-AA39-FD268C9725A2}" type="pres">
      <dgm:prSet presAssocID="{5A41586E-5F0D-49B4-9A09-2749381FDE33}" presName="parentText" presStyleLbl="node1" presStyleIdx="1" presStyleCnt="4" custLinFactNeighborX="-6034">
        <dgm:presLayoutVars>
          <dgm:chMax val="1"/>
          <dgm:bulletEnabled val="1"/>
        </dgm:presLayoutVars>
      </dgm:prSet>
      <dgm:spPr/>
    </dgm:pt>
    <dgm:pt modelId="{36FA125E-6DFC-463C-9DCE-3D1D94E137E4}" type="pres">
      <dgm:prSet presAssocID="{5A41586E-5F0D-49B4-9A09-2749381FDE33}" presName="aSpace" presStyleCnt="0"/>
      <dgm:spPr/>
    </dgm:pt>
    <dgm:pt modelId="{3A364381-5B02-45E8-ACD3-6B442463A4C8}" type="pres">
      <dgm:prSet presAssocID="{A4842DC5-B58F-4B6B-A75B-5B0DF970D5E7}" presName="compNode" presStyleCnt="0"/>
      <dgm:spPr/>
    </dgm:pt>
    <dgm:pt modelId="{F7EEE0E4-C094-4C26-A91A-5F87218A2B5F}" type="pres">
      <dgm:prSet presAssocID="{A4842DC5-B58F-4B6B-A75B-5B0DF970D5E7}" presName="noGeometry" presStyleCnt="0"/>
      <dgm:spPr/>
    </dgm:pt>
    <dgm:pt modelId="{A3EC2180-8970-4B05-B6F5-097BB14C2103}" type="pres">
      <dgm:prSet presAssocID="{A4842DC5-B58F-4B6B-A75B-5B0DF970D5E7}" presName="childTextVisible" presStyleLbl="bgAccFollowNode1" presStyleIdx="2" presStyleCnt="4" custScaleX="123969" custScaleY="203095" custLinFactNeighborX="3621" custLinFactNeighborY="6438">
        <dgm:presLayoutVars>
          <dgm:bulletEnabled val="1"/>
        </dgm:presLayoutVars>
      </dgm:prSet>
      <dgm:spPr/>
    </dgm:pt>
    <dgm:pt modelId="{BE1CFA9B-BEB6-4197-8DBF-535C87CB2785}" type="pres">
      <dgm:prSet presAssocID="{A4842DC5-B58F-4B6B-A75B-5B0DF970D5E7}" presName="childTextHidden" presStyleLbl="bgAccFollowNode1" presStyleIdx="2" presStyleCnt="4"/>
      <dgm:spPr/>
    </dgm:pt>
    <dgm:pt modelId="{905154E6-ABDE-443C-B1B8-D1B896B027C3}" type="pres">
      <dgm:prSet presAssocID="{A4842DC5-B58F-4B6B-A75B-5B0DF970D5E7}" presName="parentText" presStyleLbl="node1" presStyleIdx="2" presStyleCnt="4" custLinFactNeighborX="-12050">
        <dgm:presLayoutVars>
          <dgm:chMax val="1"/>
          <dgm:bulletEnabled val="1"/>
        </dgm:presLayoutVars>
      </dgm:prSet>
      <dgm:spPr/>
    </dgm:pt>
    <dgm:pt modelId="{A3039766-4D08-4ABD-B7C2-1D6B2FEBE26A}" type="pres">
      <dgm:prSet presAssocID="{A4842DC5-B58F-4B6B-A75B-5B0DF970D5E7}" presName="aSpace" presStyleCnt="0"/>
      <dgm:spPr/>
    </dgm:pt>
    <dgm:pt modelId="{B1CE470C-425D-4A30-9564-8FEB8585D870}" type="pres">
      <dgm:prSet presAssocID="{BB180B57-7C76-43DD-8BB2-F35311470F44}" presName="compNode" presStyleCnt="0"/>
      <dgm:spPr/>
    </dgm:pt>
    <dgm:pt modelId="{C6403D92-0FB1-4938-9751-D3D8F59338B8}" type="pres">
      <dgm:prSet presAssocID="{BB180B57-7C76-43DD-8BB2-F35311470F44}" presName="noGeometry" presStyleCnt="0"/>
      <dgm:spPr/>
    </dgm:pt>
    <dgm:pt modelId="{48C7D1F7-44D6-4BD5-BA2B-30C1617059DE}" type="pres">
      <dgm:prSet presAssocID="{BB180B57-7C76-43DD-8BB2-F35311470F44}" presName="childTextVisible" presStyleLbl="bgAccFollowNode1" presStyleIdx="3" presStyleCnt="4" custLinFactNeighborX="-194" custLinFactNeighborY="5316">
        <dgm:presLayoutVars>
          <dgm:bulletEnabled val="1"/>
        </dgm:presLayoutVars>
      </dgm:prSet>
      <dgm:spPr/>
    </dgm:pt>
    <dgm:pt modelId="{656C0190-93B6-4C3F-BE8A-5952A5804023}" type="pres">
      <dgm:prSet presAssocID="{BB180B57-7C76-43DD-8BB2-F35311470F44}" presName="childTextHidden" presStyleLbl="bgAccFollowNode1" presStyleIdx="3" presStyleCnt="4"/>
      <dgm:spPr/>
    </dgm:pt>
    <dgm:pt modelId="{D338E3D6-8DE8-4F53-8BB1-95DAA99A5921}" type="pres">
      <dgm:prSet presAssocID="{BB180B57-7C76-43DD-8BB2-F35311470F44}" presName="parentText" presStyleLbl="node1" presStyleIdx="3" presStyleCnt="4" custLinFactNeighborX="0" custLinFactNeighborY="9288">
        <dgm:presLayoutVars>
          <dgm:chMax val="1"/>
          <dgm:bulletEnabled val="1"/>
        </dgm:presLayoutVars>
      </dgm:prSet>
      <dgm:spPr/>
    </dgm:pt>
  </dgm:ptLst>
  <dgm:cxnLst>
    <dgm:cxn modelId="{DF511A0F-B017-42C7-86BF-3E5F5FC4813F}" srcId="{14AFEAE5-3998-4339-B6CE-63A0B2E64B77}" destId="{76012F98-DCD0-4409-99AF-48544A04E3EB}" srcOrd="0" destOrd="0" parTransId="{269A1318-92B8-4F4D-9576-CB6B5FD81D3A}" sibTransId="{D63BF349-A456-41F9-879F-ADDA2F356DCA}"/>
    <dgm:cxn modelId="{9C880D13-2746-4D2B-B935-1A7EA80AE644}" srcId="{76012F98-DCD0-4409-99AF-48544A04E3EB}" destId="{6974AF70-EE46-45AA-A1BA-DB38B3D9042F}" srcOrd="0" destOrd="0" parTransId="{2B088243-63CB-4EE2-B2EC-29EABA29B49A}" sibTransId="{9EAB1F65-A3EC-44E8-B5AD-519D8D58A4C2}"/>
    <dgm:cxn modelId="{B5913924-ABA2-4E15-85A6-7A8F52165B33}" type="presOf" srcId="{A4842DC5-B58F-4B6B-A75B-5B0DF970D5E7}" destId="{905154E6-ABDE-443C-B1B8-D1B896B027C3}" srcOrd="0" destOrd="0" presId="urn:microsoft.com/office/officeart/2005/8/layout/hProcess6"/>
    <dgm:cxn modelId="{0585B25C-DE95-4685-ADF5-56A8F33E3D03}" srcId="{76012F98-DCD0-4409-99AF-48544A04E3EB}" destId="{C944AFFA-5DF8-4E4E-8CF2-442DC43F311E}" srcOrd="1" destOrd="0" parTransId="{0B2ABBA9-7F84-4D34-B2F5-308ADB2BB2AA}" sibTransId="{C6D1FCFF-156E-4AD3-AD4B-3CC2D5B19CAF}"/>
    <dgm:cxn modelId="{D88D8A5F-72B5-4441-9FE6-1104A79F824B}" srcId="{5A41586E-5F0D-49B4-9A09-2749381FDE33}" destId="{BA910AD9-C91A-49A5-AC8A-7EC461F782A2}" srcOrd="0" destOrd="0" parTransId="{0E681279-E53D-4C17-B3B4-0DA6A0FAB8A6}" sibTransId="{3E66F294-DD5C-48DD-9308-BD2ADA2876BF}"/>
    <dgm:cxn modelId="{6618BA60-9735-4ECC-A575-73A31D3C1C67}" srcId="{A4842DC5-B58F-4B6B-A75B-5B0DF970D5E7}" destId="{3A655866-7133-4FB7-B275-01235E6C7955}" srcOrd="1" destOrd="0" parTransId="{0AD98CC7-880C-441E-8D75-DD1FCB6EEF93}" sibTransId="{928FAE0C-6774-45AE-A9FC-7D0954AF09C0}"/>
    <dgm:cxn modelId="{BAB74F42-086E-479F-B9E0-672AB9ACB9FD}" srcId="{A4842DC5-B58F-4B6B-A75B-5B0DF970D5E7}" destId="{7FA05C10-5925-421D-A3DF-4CB1CCAC2C51}" srcOrd="3" destOrd="0" parTransId="{B22FA9D4-0903-4322-ADA6-E8AE8863D896}" sibTransId="{97138B40-97B6-44C5-AE46-0A60E8E51A4A}"/>
    <dgm:cxn modelId="{9D907262-2F8A-4E95-91F5-50C186D3D987}" srcId="{14AFEAE5-3998-4339-B6CE-63A0B2E64B77}" destId="{BB180B57-7C76-43DD-8BB2-F35311470F44}" srcOrd="3" destOrd="0" parTransId="{D728BAD6-C324-46A8-ABBA-72CE4A2D8188}" sibTransId="{B480AC8C-9BD9-4690-BBD7-9C1D589BB4CC}"/>
    <dgm:cxn modelId="{AD36AA43-8017-4C1F-AC96-5681B81816F5}" type="presOf" srcId="{C944AFFA-5DF8-4E4E-8CF2-442DC43F311E}" destId="{7F09D048-D965-4D80-BE1B-0CC7F27CE998}" srcOrd="0" destOrd="1" presId="urn:microsoft.com/office/officeart/2005/8/layout/hProcess6"/>
    <dgm:cxn modelId="{B2C7BA63-2F19-436E-AC4C-123CFCE67DEE}" type="presOf" srcId="{A75399D6-8EEC-4479-BDC2-591D81A5256C}" destId="{A3EC2180-8970-4B05-B6F5-097BB14C2103}" srcOrd="0" destOrd="4" presId="urn:microsoft.com/office/officeart/2005/8/layout/hProcess6"/>
    <dgm:cxn modelId="{1A020C68-2264-4310-B6E2-B1B9403490CE}" type="presOf" srcId="{7FA05C10-5925-421D-A3DF-4CB1CCAC2C51}" destId="{A3EC2180-8970-4B05-B6F5-097BB14C2103}" srcOrd="0" destOrd="3" presId="urn:microsoft.com/office/officeart/2005/8/layout/hProcess6"/>
    <dgm:cxn modelId="{5B371448-88AA-4361-9717-6D9F4EE738D8}" type="presOf" srcId="{CDB82530-DF00-4F5D-BC24-C39409CA7309}" destId="{656C0190-93B6-4C3F-BE8A-5952A5804023}" srcOrd="1" destOrd="0" presId="urn:microsoft.com/office/officeart/2005/8/layout/hProcess6"/>
    <dgm:cxn modelId="{0348A86C-5F46-426E-B56F-F161AEC3B73D}" srcId="{14AFEAE5-3998-4339-B6CE-63A0B2E64B77}" destId="{A4842DC5-B58F-4B6B-A75B-5B0DF970D5E7}" srcOrd="2" destOrd="0" parTransId="{5C692CD0-FBE5-467B-8042-8A7903351D12}" sibTransId="{F8F46873-F614-4F96-92D0-C1AA0877EAF0}"/>
    <dgm:cxn modelId="{04E12770-ECA2-4ABC-9B2B-17498EEBBD3E}" type="presOf" srcId="{5A41586E-5F0D-49B4-9A09-2749381FDE33}" destId="{3D764A26-2463-4093-AA39-FD268C9725A2}" srcOrd="0" destOrd="0" presId="urn:microsoft.com/office/officeart/2005/8/layout/hProcess6"/>
    <dgm:cxn modelId="{18855E51-EF14-4F8D-8CC7-DC366427B69C}" type="presOf" srcId="{8E002C45-D0C1-4774-98CA-471C70B5DC6B}" destId="{2CD19BE2-EC9F-461B-BDC7-AAFBB3385735}" srcOrd="0" destOrd="1" presId="urn:microsoft.com/office/officeart/2005/8/layout/hProcess6"/>
    <dgm:cxn modelId="{0C83E571-5D8B-40B9-8740-694A006AB2FF}" type="presOf" srcId="{BB180B57-7C76-43DD-8BB2-F35311470F44}" destId="{D338E3D6-8DE8-4F53-8BB1-95DAA99A5921}" srcOrd="0" destOrd="0" presId="urn:microsoft.com/office/officeart/2005/8/layout/hProcess6"/>
    <dgm:cxn modelId="{C5810C74-E617-4443-A3C6-773024D4F78F}" type="presOf" srcId="{BA910AD9-C91A-49A5-AC8A-7EC461F782A2}" destId="{00E0A708-4B9D-43FF-839A-CBB03740FE3A}" srcOrd="1" destOrd="0" presId="urn:microsoft.com/office/officeart/2005/8/layout/hProcess6"/>
    <dgm:cxn modelId="{68399A74-7F32-4A5E-BBBE-53256B0C16AB}" srcId="{5A41586E-5F0D-49B4-9A09-2749381FDE33}" destId="{8E002C45-D0C1-4774-98CA-471C70B5DC6B}" srcOrd="1" destOrd="0" parTransId="{5CA952B2-EF71-4019-91A9-B794E54B239C}" sibTransId="{2D1CFD6F-B351-4254-8AA2-30446D0BE2F7}"/>
    <dgm:cxn modelId="{BAC43A79-BEED-4883-8F8B-8581E134BFCC}" srcId="{14AFEAE5-3998-4339-B6CE-63A0B2E64B77}" destId="{5A41586E-5F0D-49B4-9A09-2749381FDE33}" srcOrd="1" destOrd="0" parTransId="{20676BB7-B3E8-4593-B9AE-41C7EA669A6B}" sibTransId="{B2480074-6F0E-4E13-9020-3F5DE3ADD09B}"/>
    <dgm:cxn modelId="{B737457A-9C96-463B-88D6-FDF549C7E29D}" type="presOf" srcId="{7947118D-12A8-41B6-ABED-EF186DFCB503}" destId="{A3EC2180-8970-4B05-B6F5-097BB14C2103}" srcOrd="0" destOrd="2" presId="urn:microsoft.com/office/officeart/2005/8/layout/hProcess6"/>
    <dgm:cxn modelId="{31D6F25A-7034-41FA-8D8B-D6FC74600540}" type="presOf" srcId="{CDB82530-DF00-4F5D-BC24-C39409CA7309}" destId="{48C7D1F7-44D6-4BD5-BA2B-30C1617059DE}" srcOrd="0" destOrd="0" presId="urn:microsoft.com/office/officeart/2005/8/layout/hProcess6"/>
    <dgm:cxn modelId="{0E214F82-2929-41C4-9008-95D5AECEA87D}" srcId="{BB180B57-7C76-43DD-8BB2-F35311470F44}" destId="{CDB82530-DF00-4F5D-BC24-C39409CA7309}" srcOrd="0" destOrd="0" parTransId="{76DEF9FC-9CDE-4280-A670-60EF5EA3C07A}" sibTransId="{EBFD7E02-1394-40D6-8126-91205C42AAE2}"/>
    <dgm:cxn modelId="{FE5DE48D-A6C4-4314-9744-3B6824B78298}" type="presOf" srcId="{C944AFFA-5DF8-4E4E-8CF2-442DC43F311E}" destId="{F0BA03DE-8718-4A5D-8762-5AFF54C14652}" srcOrd="1" destOrd="1" presId="urn:microsoft.com/office/officeart/2005/8/layout/hProcess6"/>
    <dgm:cxn modelId="{D3C03791-5A8A-428B-A5AC-44175F4D6209}" type="presOf" srcId="{7947118D-12A8-41B6-ABED-EF186DFCB503}" destId="{BE1CFA9B-BEB6-4197-8DBF-535C87CB2785}" srcOrd="1" destOrd="2" presId="urn:microsoft.com/office/officeart/2005/8/layout/hProcess6"/>
    <dgm:cxn modelId="{3A44B596-F292-482B-B0D4-FDB25B6E421F}" type="presOf" srcId="{BA910AD9-C91A-49A5-AC8A-7EC461F782A2}" destId="{2CD19BE2-EC9F-461B-BDC7-AAFBB3385735}" srcOrd="0" destOrd="0" presId="urn:microsoft.com/office/officeart/2005/8/layout/hProcess6"/>
    <dgm:cxn modelId="{B09C599D-73C4-473F-9CD2-1806477182F5}" srcId="{A4842DC5-B58F-4B6B-A75B-5B0DF970D5E7}" destId="{083EC2D4-851E-4671-A91A-35ECF2599A38}" srcOrd="0" destOrd="0" parTransId="{04E705D9-BDA3-4CAD-98AB-40E999AE335E}" sibTransId="{0D559E3E-9DFC-4373-AA89-669328AEAB10}"/>
    <dgm:cxn modelId="{F5CEE19D-2C48-439B-A708-37E581D635FB}" srcId="{A4842DC5-B58F-4B6B-A75B-5B0DF970D5E7}" destId="{A75399D6-8EEC-4479-BDC2-591D81A5256C}" srcOrd="4" destOrd="0" parTransId="{307E966E-4322-46A9-8884-509830374727}" sibTransId="{531F68C8-0D19-4410-A5C0-9022D791646E}"/>
    <dgm:cxn modelId="{B272ECAC-4A45-40B4-B543-E298E9283FF4}" type="presOf" srcId="{14AFEAE5-3998-4339-B6CE-63A0B2E64B77}" destId="{1E4AD680-A110-4A4D-BBBF-AEBC7772EEE0}" srcOrd="0" destOrd="0" presId="urn:microsoft.com/office/officeart/2005/8/layout/hProcess6"/>
    <dgm:cxn modelId="{57AC9AB2-D209-4408-B784-1E951D3DC593}" type="presOf" srcId="{083EC2D4-851E-4671-A91A-35ECF2599A38}" destId="{BE1CFA9B-BEB6-4197-8DBF-535C87CB2785}" srcOrd="1" destOrd="0" presId="urn:microsoft.com/office/officeart/2005/8/layout/hProcess6"/>
    <dgm:cxn modelId="{5980BCBD-8A66-4655-B85C-8374D5906C6F}" type="presOf" srcId="{8E002C45-D0C1-4774-98CA-471C70B5DC6B}" destId="{00E0A708-4B9D-43FF-839A-CBB03740FE3A}" srcOrd="1" destOrd="1" presId="urn:microsoft.com/office/officeart/2005/8/layout/hProcess6"/>
    <dgm:cxn modelId="{5A2BFAC1-12A1-4A4F-B098-38552D21820B}" type="presOf" srcId="{083EC2D4-851E-4671-A91A-35ECF2599A38}" destId="{A3EC2180-8970-4B05-B6F5-097BB14C2103}" srcOrd="0" destOrd="0" presId="urn:microsoft.com/office/officeart/2005/8/layout/hProcess6"/>
    <dgm:cxn modelId="{533BE2C2-1089-4656-928A-992D5FBCB7C3}" type="presOf" srcId="{76012F98-DCD0-4409-99AF-48544A04E3EB}" destId="{701FFA6F-1E42-43D0-9020-BCAC43339C0E}" srcOrd="0" destOrd="0" presId="urn:microsoft.com/office/officeart/2005/8/layout/hProcess6"/>
    <dgm:cxn modelId="{3EFC66C9-10F5-4900-BC56-3BD9DD5FD241}" type="presOf" srcId="{6974AF70-EE46-45AA-A1BA-DB38B3D9042F}" destId="{7F09D048-D965-4D80-BE1B-0CC7F27CE998}" srcOrd="0" destOrd="0" presId="urn:microsoft.com/office/officeart/2005/8/layout/hProcess6"/>
    <dgm:cxn modelId="{B29AB7D2-1624-4560-9121-B4290EDB462B}" type="presOf" srcId="{3A655866-7133-4FB7-B275-01235E6C7955}" destId="{A3EC2180-8970-4B05-B6F5-097BB14C2103}" srcOrd="0" destOrd="1" presId="urn:microsoft.com/office/officeart/2005/8/layout/hProcess6"/>
    <dgm:cxn modelId="{B67E56D6-4E5E-45CC-A765-D287D70515C0}" type="presOf" srcId="{3A655866-7133-4FB7-B275-01235E6C7955}" destId="{BE1CFA9B-BEB6-4197-8DBF-535C87CB2785}" srcOrd="1" destOrd="1" presId="urn:microsoft.com/office/officeart/2005/8/layout/hProcess6"/>
    <dgm:cxn modelId="{4F7D1BF4-224E-4E40-AB58-85C8CFDFA241}" srcId="{A4842DC5-B58F-4B6B-A75B-5B0DF970D5E7}" destId="{7947118D-12A8-41B6-ABED-EF186DFCB503}" srcOrd="2" destOrd="0" parTransId="{3FF98B56-EFD4-4422-A001-479DE4FC6B6D}" sibTransId="{95B1CC58-A979-4DAC-8ED2-934CD56C8C0D}"/>
    <dgm:cxn modelId="{EB9FE0F5-0625-4F2C-9B97-19672582D07A}" type="presOf" srcId="{7FA05C10-5925-421D-A3DF-4CB1CCAC2C51}" destId="{BE1CFA9B-BEB6-4197-8DBF-535C87CB2785}" srcOrd="1" destOrd="3" presId="urn:microsoft.com/office/officeart/2005/8/layout/hProcess6"/>
    <dgm:cxn modelId="{EC43F6F9-B3C2-440F-833E-0C850DC13746}" type="presOf" srcId="{A75399D6-8EEC-4479-BDC2-591D81A5256C}" destId="{BE1CFA9B-BEB6-4197-8DBF-535C87CB2785}" srcOrd="1" destOrd="4" presId="urn:microsoft.com/office/officeart/2005/8/layout/hProcess6"/>
    <dgm:cxn modelId="{97DB84FD-4703-4EF7-95FB-10A7F5F8B1C3}" type="presOf" srcId="{6974AF70-EE46-45AA-A1BA-DB38B3D9042F}" destId="{F0BA03DE-8718-4A5D-8762-5AFF54C14652}" srcOrd="1" destOrd="0" presId="urn:microsoft.com/office/officeart/2005/8/layout/hProcess6"/>
    <dgm:cxn modelId="{3D573D53-86C0-4BDE-A9A5-CA50EFA082E5}" type="presParOf" srcId="{1E4AD680-A110-4A4D-BBBF-AEBC7772EEE0}" destId="{79F8D1AA-9964-48D8-B240-76AC8D94AF66}" srcOrd="0" destOrd="0" presId="urn:microsoft.com/office/officeart/2005/8/layout/hProcess6"/>
    <dgm:cxn modelId="{91734749-AE92-4DF7-8B12-79AD89943D71}" type="presParOf" srcId="{79F8D1AA-9964-48D8-B240-76AC8D94AF66}" destId="{5316E753-721A-4C53-8FDA-D92C580D12FE}" srcOrd="0" destOrd="0" presId="urn:microsoft.com/office/officeart/2005/8/layout/hProcess6"/>
    <dgm:cxn modelId="{78DBDD46-608A-486C-9F1A-B7BF1562C8D4}" type="presParOf" srcId="{79F8D1AA-9964-48D8-B240-76AC8D94AF66}" destId="{7F09D048-D965-4D80-BE1B-0CC7F27CE998}" srcOrd="1" destOrd="0" presId="urn:microsoft.com/office/officeart/2005/8/layout/hProcess6"/>
    <dgm:cxn modelId="{D694448E-B998-4C24-B3FE-E5D678192C41}" type="presParOf" srcId="{79F8D1AA-9964-48D8-B240-76AC8D94AF66}" destId="{F0BA03DE-8718-4A5D-8762-5AFF54C14652}" srcOrd="2" destOrd="0" presId="urn:microsoft.com/office/officeart/2005/8/layout/hProcess6"/>
    <dgm:cxn modelId="{AF1DC91F-EEFD-4711-A203-95017E75E670}" type="presParOf" srcId="{79F8D1AA-9964-48D8-B240-76AC8D94AF66}" destId="{701FFA6F-1E42-43D0-9020-BCAC43339C0E}" srcOrd="3" destOrd="0" presId="urn:microsoft.com/office/officeart/2005/8/layout/hProcess6"/>
    <dgm:cxn modelId="{41DC2691-624F-48E5-83C2-8B183EAE5905}" type="presParOf" srcId="{1E4AD680-A110-4A4D-BBBF-AEBC7772EEE0}" destId="{B5D81C15-9D40-48DA-8FF5-64B1B75E535A}" srcOrd="1" destOrd="0" presId="urn:microsoft.com/office/officeart/2005/8/layout/hProcess6"/>
    <dgm:cxn modelId="{D82141FE-07AC-46A0-BBD0-6545D922E71B}" type="presParOf" srcId="{1E4AD680-A110-4A4D-BBBF-AEBC7772EEE0}" destId="{421A7585-EC36-4ED0-80D8-EE8E239B8DEF}" srcOrd="2" destOrd="0" presId="urn:microsoft.com/office/officeart/2005/8/layout/hProcess6"/>
    <dgm:cxn modelId="{B494A843-E64B-4743-9128-EF719DD6AAD3}" type="presParOf" srcId="{421A7585-EC36-4ED0-80D8-EE8E239B8DEF}" destId="{E5BD8129-0310-4335-BF9F-3588CE5DD6EE}" srcOrd="0" destOrd="0" presId="urn:microsoft.com/office/officeart/2005/8/layout/hProcess6"/>
    <dgm:cxn modelId="{53363C67-52CB-4215-811A-37C718564A32}" type="presParOf" srcId="{421A7585-EC36-4ED0-80D8-EE8E239B8DEF}" destId="{2CD19BE2-EC9F-461B-BDC7-AAFBB3385735}" srcOrd="1" destOrd="0" presId="urn:microsoft.com/office/officeart/2005/8/layout/hProcess6"/>
    <dgm:cxn modelId="{9FDF9BB4-A4BC-42BC-8B38-4185189D7A7F}" type="presParOf" srcId="{421A7585-EC36-4ED0-80D8-EE8E239B8DEF}" destId="{00E0A708-4B9D-43FF-839A-CBB03740FE3A}" srcOrd="2" destOrd="0" presId="urn:microsoft.com/office/officeart/2005/8/layout/hProcess6"/>
    <dgm:cxn modelId="{D18B97FE-B7D6-4FC8-A7D6-170AEAFF4513}" type="presParOf" srcId="{421A7585-EC36-4ED0-80D8-EE8E239B8DEF}" destId="{3D764A26-2463-4093-AA39-FD268C9725A2}" srcOrd="3" destOrd="0" presId="urn:microsoft.com/office/officeart/2005/8/layout/hProcess6"/>
    <dgm:cxn modelId="{8D815A6C-EC67-4DBA-A05D-99510E06C8CE}" type="presParOf" srcId="{1E4AD680-A110-4A4D-BBBF-AEBC7772EEE0}" destId="{36FA125E-6DFC-463C-9DCE-3D1D94E137E4}" srcOrd="3" destOrd="0" presId="urn:microsoft.com/office/officeart/2005/8/layout/hProcess6"/>
    <dgm:cxn modelId="{A9750602-010A-4D2E-A677-C59702A9BAA7}" type="presParOf" srcId="{1E4AD680-A110-4A4D-BBBF-AEBC7772EEE0}" destId="{3A364381-5B02-45E8-ACD3-6B442463A4C8}" srcOrd="4" destOrd="0" presId="urn:microsoft.com/office/officeart/2005/8/layout/hProcess6"/>
    <dgm:cxn modelId="{1ED6F2EC-1891-4C9F-9477-C7118CD0E208}" type="presParOf" srcId="{3A364381-5B02-45E8-ACD3-6B442463A4C8}" destId="{F7EEE0E4-C094-4C26-A91A-5F87218A2B5F}" srcOrd="0" destOrd="0" presId="urn:microsoft.com/office/officeart/2005/8/layout/hProcess6"/>
    <dgm:cxn modelId="{5CEF630B-9B28-4DBB-AA13-49C8B1D004F0}" type="presParOf" srcId="{3A364381-5B02-45E8-ACD3-6B442463A4C8}" destId="{A3EC2180-8970-4B05-B6F5-097BB14C2103}" srcOrd="1" destOrd="0" presId="urn:microsoft.com/office/officeart/2005/8/layout/hProcess6"/>
    <dgm:cxn modelId="{64F667C4-A24C-432E-8D2A-4AB61389FAAF}" type="presParOf" srcId="{3A364381-5B02-45E8-ACD3-6B442463A4C8}" destId="{BE1CFA9B-BEB6-4197-8DBF-535C87CB2785}" srcOrd="2" destOrd="0" presId="urn:microsoft.com/office/officeart/2005/8/layout/hProcess6"/>
    <dgm:cxn modelId="{0871DEDD-E98E-4AA7-9D11-D2B14090F44D}" type="presParOf" srcId="{3A364381-5B02-45E8-ACD3-6B442463A4C8}" destId="{905154E6-ABDE-443C-B1B8-D1B896B027C3}" srcOrd="3" destOrd="0" presId="urn:microsoft.com/office/officeart/2005/8/layout/hProcess6"/>
    <dgm:cxn modelId="{81847358-1656-4B25-8702-32EA67B94F4C}" type="presParOf" srcId="{1E4AD680-A110-4A4D-BBBF-AEBC7772EEE0}" destId="{A3039766-4D08-4ABD-B7C2-1D6B2FEBE26A}" srcOrd="5" destOrd="0" presId="urn:microsoft.com/office/officeart/2005/8/layout/hProcess6"/>
    <dgm:cxn modelId="{EF1E8BA3-168E-41CE-A82F-BD3BFBC5F674}" type="presParOf" srcId="{1E4AD680-A110-4A4D-BBBF-AEBC7772EEE0}" destId="{B1CE470C-425D-4A30-9564-8FEB8585D870}" srcOrd="6" destOrd="0" presId="urn:microsoft.com/office/officeart/2005/8/layout/hProcess6"/>
    <dgm:cxn modelId="{833945B1-E2A1-45C2-BAB0-A40037656291}" type="presParOf" srcId="{B1CE470C-425D-4A30-9564-8FEB8585D870}" destId="{C6403D92-0FB1-4938-9751-D3D8F59338B8}" srcOrd="0" destOrd="0" presId="urn:microsoft.com/office/officeart/2005/8/layout/hProcess6"/>
    <dgm:cxn modelId="{6F18B1F6-0FD0-4404-9D93-EB94683354A6}" type="presParOf" srcId="{B1CE470C-425D-4A30-9564-8FEB8585D870}" destId="{48C7D1F7-44D6-4BD5-BA2B-30C1617059DE}" srcOrd="1" destOrd="0" presId="urn:microsoft.com/office/officeart/2005/8/layout/hProcess6"/>
    <dgm:cxn modelId="{A634F1B2-A7DD-4B68-97A9-0FE0B188B879}" type="presParOf" srcId="{B1CE470C-425D-4A30-9564-8FEB8585D870}" destId="{656C0190-93B6-4C3F-BE8A-5952A5804023}" srcOrd="2" destOrd="0" presId="urn:microsoft.com/office/officeart/2005/8/layout/hProcess6"/>
    <dgm:cxn modelId="{8D0D247D-80F4-4B39-97C1-A8921B121DB2}" type="presParOf" srcId="{B1CE470C-425D-4A30-9564-8FEB8585D870}" destId="{D338E3D6-8DE8-4F53-8BB1-95DAA99A592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78035-E52D-4154-80E2-DD225618698C}">
      <dsp:nvSpPr>
        <dsp:cNvPr id="0" name=""/>
        <dsp:cNvSpPr/>
      </dsp:nvSpPr>
      <dsp:spPr>
        <a:xfrm>
          <a:off x="586391" y="947146"/>
          <a:ext cx="1171702" cy="11592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EDB65-E502-46FE-B807-13A25CE2F3C5}">
      <dsp:nvSpPr>
        <dsp:cNvPr id="0" name=""/>
        <dsp:cNvSpPr/>
      </dsp:nvSpPr>
      <dsp:spPr>
        <a:xfrm>
          <a:off x="13219" y="2016640"/>
          <a:ext cx="2318046" cy="347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i="0" kern="1200"/>
            <a:t>Program Intent</a:t>
          </a:r>
        </a:p>
      </dsp:txBody>
      <dsp:txXfrm>
        <a:off x="13219" y="2016640"/>
        <a:ext cx="2318046" cy="347706"/>
      </dsp:txXfrm>
    </dsp:sp>
    <dsp:sp modelId="{807A53B5-FA34-414A-ADC3-3ABEA2E0FB50}">
      <dsp:nvSpPr>
        <dsp:cNvPr id="0" name=""/>
        <dsp:cNvSpPr/>
      </dsp:nvSpPr>
      <dsp:spPr>
        <a:xfrm>
          <a:off x="13219" y="2403509"/>
          <a:ext cx="2318046" cy="1000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/>
            <a:t>Empower local water leaders with the capacity to prepare for climate change impacts across water sectors at the watershed scale</a:t>
          </a:r>
        </a:p>
      </dsp:txBody>
      <dsp:txXfrm>
        <a:off x="13219" y="2403509"/>
        <a:ext cx="2318046" cy="1000682"/>
      </dsp:txXfrm>
    </dsp:sp>
    <dsp:sp modelId="{034683E4-C716-4F63-AE53-79C2CF0502F1}">
      <dsp:nvSpPr>
        <dsp:cNvPr id="0" name=""/>
        <dsp:cNvSpPr/>
      </dsp:nvSpPr>
      <dsp:spPr>
        <a:xfrm>
          <a:off x="3282219" y="1112599"/>
          <a:ext cx="1227456" cy="9645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EFDD6-7272-4072-A9A0-F4ED2A74D4E1}">
      <dsp:nvSpPr>
        <dsp:cNvPr id="0" name=""/>
        <dsp:cNvSpPr/>
      </dsp:nvSpPr>
      <dsp:spPr>
        <a:xfrm>
          <a:off x="2736924" y="2084755"/>
          <a:ext cx="2318046" cy="347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i="0" kern="1200"/>
            <a:t>Equity</a:t>
          </a:r>
        </a:p>
      </dsp:txBody>
      <dsp:txXfrm>
        <a:off x="2736924" y="2084755"/>
        <a:ext cx="2318046" cy="347706"/>
      </dsp:txXfrm>
    </dsp:sp>
    <dsp:sp modelId="{9644D4BF-6A4D-4D7D-975B-38FDEF3E9A84}">
      <dsp:nvSpPr>
        <dsp:cNvPr id="0" name=""/>
        <dsp:cNvSpPr/>
      </dsp:nvSpPr>
      <dsp:spPr>
        <a:xfrm>
          <a:off x="2736924" y="2471624"/>
          <a:ext cx="2318046" cy="767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/>
            <a:t>Build and support inclusive and diverse watershed networks</a:t>
          </a:r>
          <a:r>
            <a:rPr lang="en-US" sz="1600" b="0" i="0" kern="1200"/>
            <a:t>​</a:t>
          </a:r>
          <a:endParaRPr lang="en-US" sz="1600" kern="1200"/>
        </a:p>
      </dsp:txBody>
      <dsp:txXfrm>
        <a:off x="2736924" y="2471624"/>
        <a:ext cx="2318046" cy="767114"/>
      </dsp:txXfrm>
    </dsp:sp>
    <dsp:sp modelId="{3C7374FC-4D48-4954-94E4-10DC97822646}">
      <dsp:nvSpPr>
        <dsp:cNvPr id="0" name=""/>
        <dsp:cNvSpPr/>
      </dsp:nvSpPr>
      <dsp:spPr>
        <a:xfrm>
          <a:off x="6029715" y="945927"/>
          <a:ext cx="1179872" cy="11641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5AD40-1D76-4078-BD43-DC2C50E71E5F}">
      <dsp:nvSpPr>
        <dsp:cNvPr id="0" name=""/>
        <dsp:cNvSpPr/>
      </dsp:nvSpPr>
      <dsp:spPr>
        <a:xfrm>
          <a:off x="5460629" y="2017859"/>
          <a:ext cx="2318046" cy="347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i="0" kern="1200"/>
            <a:t>Climate Science</a:t>
          </a:r>
        </a:p>
      </dsp:txBody>
      <dsp:txXfrm>
        <a:off x="5460629" y="2017859"/>
        <a:ext cx="2318046" cy="347706"/>
      </dsp:txXfrm>
    </dsp:sp>
    <dsp:sp modelId="{65499EDC-6C8E-4C4C-B174-87DF54326D93}">
      <dsp:nvSpPr>
        <dsp:cNvPr id="0" name=""/>
        <dsp:cNvSpPr/>
      </dsp:nvSpPr>
      <dsp:spPr>
        <a:xfrm>
          <a:off x="5460629" y="2404728"/>
          <a:ext cx="2318046" cy="1000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Inform sound resilience planning with quantitative climate vulnerability and adaptation analysis</a:t>
          </a:r>
        </a:p>
      </dsp:txBody>
      <dsp:txXfrm>
        <a:off x="5460629" y="2404728"/>
        <a:ext cx="2318046" cy="1000682"/>
      </dsp:txXfrm>
    </dsp:sp>
    <dsp:sp modelId="{1F2FAA53-0AB6-4AFC-9384-F0C92629D624}">
      <dsp:nvSpPr>
        <dsp:cNvPr id="0" name=""/>
        <dsp:cNvSpPr/>
      </dsp:nvSpPr>
      <dsp:spPr>
        <a:xfrm>
          <a:off x="8815969" y="1003229"/>
          <a:ext cx="1054776" cy="9349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C5EE7-81B1-4A70-8E9C-7AF0A21DBA92}">
      <dsp:nvSpPr>
        <dsp:cNvPr id="0" name=""/>
        <dsp:cNvSpPr/>
      </dsp:nvSpPr>
      <dsp:spPr>
        <a:xfrm>
          <a:off x="8184333" y="1960557"/>
          <a:ext cx="2318046" cy="347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i="0" kern="1200"/>
            <a:t>Scale</a:t>
          </a:r>
        </a:p>
      </dsp:txBody>
      <dsp:txXfrm>
        <a:off x="8184333" y="1960557"/>
        <a:ext cx="2318046" cy="347706"/>
      </dsp:txXfrm>
    </dsp:sp>
    <dsp:sp modelId="{12ACCCA2-FD0D-4D46-A590-9C24F9A87D83}">
      <dsp:nvSpPr>
        <dsp:cNvPr id="0" name=""/>
        <dsp:cNvSpPr/>
      </dsp:nvSpPr>
      <dsp:spPr>
        <a:xfrm>
          <a:off x="8184333" y="2347426"/>
          <a:ext cx="2318046" cy="1000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Incentivize planning on a hydrologically appropriate scale, from headwaters to groundwater basins</a:t>
          </a:r>
        </a:p>
      </dsp:txBody>
      <dsp:txXfrm>
        <a:off x="8184333" y="2347426"/>
        <a:ext cx="2318046" cy="10006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55D7A-E4DE-4676-9A0C-A2CA2D1575AB}">
      <dsp:nvSpPr>
        <dsp:cNvPr id="0" name=""/>
        <dsp:cNvSpPr/>
      </dsp:nvSpPr>
      <dsp:spPr>
        <a:xfrm>
          <a:off x="0" y="1567"/>
          <a:ext cx="1037844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E2EA42-3D6B-4C65-BF4F-1BE9065C0D08}">
      <dsp:nvSpPr>
        <dsp:cNvPr id="0" name=""/>
        <dsp:cNvSpPr/>
      </dsp:nvSpPr>
      <dsp:spPr>
        <a:xfrm>
          <a:off x="0" y="1567"/>
          <a:ext cx="10378440" cy="1068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u="none" kern="1200"/>
            <a:t>Prioritize risk areas</a:t>
          </a:r>
        </a:p>
      </dsp:txBody>
      <dsp:txXfrm>
        <a:off x="0" y="1567"/>
        <a:ext cx="10378440" cy="1068922"/>
      </dsp:txXfrm>
    </dsp:sp>
    <dsp:sp modelId="{FD2CD23E-9CAE-4045-9ECA-D5B930B0C91E}">
      <dsp:nvSpPr>
        <dsp:cNvPr id="0" name=""/>
        <dsp:cNvSpPr/>
      </dsp:nvSpPr>
      <dsp:spPr>
        <a:xfrm>
          <a:off x="0" y="1070489"/>
          <a:ext cx="1037844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B5417-2D19-44E1-923D-27731899598E}">
      <dsp:nvSpPr>
        <dsp:cNvPr id="0" name=""/>
        <dsp:cNvSpPr/>
      </dsp:nvSpPr>
      <dsp:spPr>
        <a:xfrm>
          <a:off x="0" y="1070489"/>
          <a:ext cx="10378440" cy="1068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u="none" kern="1200" dirty="0"/>
            <a:t>Qualitatively and/or Quantitatively evaluate level of risk reduction</a:t>
          </a:r>
        </a:p>
      </dsp:txBody>
      <dsp:txXfrm>
        <a:off x="0" y="1070489"/>
        <a:ext cx="10378440" cy="1068922"/>
      </dsp:txXfrm>
    </dsp:sp>
    <dsp:sp modelId="{39612821-41C5-4F3C-8E50-AFD767479369}">
      <dsp:nvSpPr>
        <dsp:cNvPr id="0" name=""/>
        <dsp:cNvSpPr/>
      </dsp:nvSpPr>
      <dsp:spPr>
        <a:xfrm>
          <a:off x="0" y="2139412"/>
          <a:ext cx="1037844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19C06-443C-43EA-8D1C-6199A1EDD74A}">
      <dsp:nvSpPr>
        <dsp:cNvPr id="0" name=""/>
        <dsp:cNvSpPr/>
      </dsp:nvSpPr>
      <dsp:spPr>
        <a:xfrm>
          <a:off x="0" y="2139412"/>
          <a:ext cx="10378440" cy="1068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u="none" kern="1200"/>
            <a:t>Recommend adaptation strategies</a:t>
          </a:r>
        </a:p>
      </dsp:txBody>
      <dsp:txXfrm>
        <a:off x="0" y="2139412"/>
        <a:ext cx="10378440" cy="1068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9D048-D965-4D80-BE1B-0CC7F27CE998}">
      <dsp:nvSpPr>
        <dsp:cNvPr id="0" name=""/>
        <dsp:cNvSpPr/>
      </dsp:nvSpPr>
      <dsp:spPr>
        <a:xfrm>
          <a:off x="556440" y="2049484"/>
          <a:ext cx="2208716" cy="193069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Sign Agreement w/ DWR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DWR Kickoff Meetings</a:t>
          </a:r>
        </a:p>
      </dsp:txBody>
      <dsp:txXfrm>
        <a:off x="1108619" y="2339088"/>
        <a:ext cx="1076749" cy="1351488"/>
      </dsp:txXfrm>
    </dsp:sp>
    <dsp:sp modelId="{701FFA6F-1E42-43D0-9020-BCAC43339C0E}">
      <dsp:nvSpPr>
        <dsp:cNvPr id="0" name=""/>
        <dsp:cNvSpPr/>
      </dsp:nvSpPr>
      <dsp:spPr>
        <a:xfrm>
          <a:off x="4260" y="2462653"/>
          <a:ext cx="1104358" cy="11043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Spring-Summer 2024</a:t>
          </a:r>
        </a:p>
      </dsp:txBody>
      <dsp:txXfrm>
        <a:off x="165989" y="2624382"/>
        <a:ext cx="780900" cy="780900"/>
      </dsp:txXfrm>
    </dsp:sp>
    <dsp:sp modelId="{2CD19BE2-EC9F-461B-BDC7-AAFBB3385735}">
      <dsp:nvSpPr>
        <dsp:cNvPr id="0" name=""/>
        <dsp:cNvSpPr/>
      </dsp:nvSpPr>
      <dsp:spPr>
        <a:xfrm>
          <a:off x="3388743" y="2049484"/>
          <a:ext cx="2208716" cy="193069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First Quarterly Meetings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Ramping up network formation</a:t>
          </a:r>
        </a:p>
      </dsp:txBody>
      <dsp:txXfrm>
        <a:off x="3940922" y="2339088"/>
        <a:ext cx="1076749" cy="1351488"/>
      </dsp:txXfrm>
    </dsp:sp>
    <dsp:sp modelId="{3D764A26-2463-4093-AA39-FD268C9725A2}">
      <dsp:nvSpPr>
        <dsp:cNvPr id="0" name=""/>
        <dsp:cNvSpPr/>
      </dsp:nvSpPr>
      <dsp:spPr>
        <a:xfrm>
          <a:off x="2836564" y="2462653"/>
          <a:ext cx="1104358" cy="11043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Fall 2024</a:t>
          </a:r>
        </a:p>
      </dsp:txBody>
      <dsp:txXfrm>
        <a:off x="2998293" y="2624382"/>
        <a:ext cx="780900" cy="780900"/>
      </dsp:txXfrm>
    </dsp:sp>
    <dsp:sp modelId="{A3EC2180-8970-4B05-B6F5-097BB14C2103}">
      <dsp:nvSpPr>
        <dsp:cNvPr id="0" name=""/>
        <dsp:cNvSpPr/>
      </dsp:nvSpPr>
      <dsp:spPr>
        <a:xfrm>
          <a:off x="6169594" y="1178557"/>
          <a:ext cx="2738123" cy="392114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Calibri Light" panose="020F0302020204030204"/>
            </a:rPr>
            <a:t>Define Project Area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>
              <a:latin typeface="Calibri Light" panose="020F0302020204030204"/>
            </a:rPr>
            <a:t>Develop</a:t>
          </a:r>
          <a:r>
            <a:rPr lang="en-US" sz="1000" kern="1200"/>
            <a:t> </a:t>
          </a:r>
          <a:r>
            <a:rPr lang="en-US" sz="1000" kern="1200">
              <a:latin typeface="Calibri Light" panose="020F0302020204030204"/>
            </a:rPr>
            <a:t>Network 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>
              <a:latin typeface="Calibri Light" panose="020F0302020204030204"/>
            </a:rPr>
            <a:t>Climate Vulnerability Analysis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Calibri Light" panose="020F0302020204030204"/>
            </a:rPr>
            <a:t>Develop Adaptation Strategies and Implementation Strategies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Calibri Light" panose="020F0302020204030204"/>
            </a:rPr>
            <a:t>Identify Performance Metrics</a:t>
          </a:r>
        </a:p>
      </dsp:txBody>
      <dsp:txXfrm>
        <a:off x="6854125" y="1766729"/>
        <a:ext cx="1334835" cy="2744803"/>
      </dsp:txXfrm>
    </dsp:sp>
    <dsp:sp modelId="{905154E6-ABDE-443C-B1B8-D1B896B027C3}">
      <dsp:nvSpPr>
        <dsp:cNvPr id="0" name=""/>
        <dsp:cNvSpPr/>
      </dsp:nvSpPr>
      <dsp:spPr>
        <a:xfrm>
          <a:off x="5669065" y="2462653"/>
          <a:ext cx="1104358" cy="11043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2024-2025</a:t>
          </a:r>
        </a:p>
      </dsp:txBody>
      <dsp:txXfrm>
        <a:off x="5830794" y="2624382"/>
        <a:ext cx="780900" cy="780900"/>
      </dsp:txXfrm>
    </dsp:sp>
    <dsp:sp modelId="{48C7D1F7-44D6-4BD5-BA2B-30C1617059DE}">
      <dsp:nvSpPr>
        <dsp:cNvPr id="0" name=""/>
        <dsp:cNvSpPr/>
      </dsp:nvSpPr>
      <dsp:spPr>
        <a:xfrm>
          <a:off x="9513678" y="2152120"/>
          <a:ext cx="2208716" cy="193069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 Watershed Resilience Plan</a:t>
          </a:r>
        </a:p>
      </dsp:txBody>
      <dsp:txXfrm>
        <a:off x="10065857" y="2441724"/>
        <a:ext cx="1076749" cy="1351488"/>
      </dsp:txXfrm>
    </dsp:sp>
    <dsp:sp modelId="{D338E3D6-8DE8-4F53-8BB1-95DAA99A5921}">
      <dsp:nvSpPr>
        <dsp:cNvPr id="0" name=""/>
        <dsp:cNvSpPr/>
      </dsp:nvSpPr>
      <dsp:spPr>
        <a:xfrm>
          <a:off x="8965784" y="2565226"/>
          <a:ext cx="1104358" cy="11043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Early 2026</a:t>
          </a:r>
        </a:p>
      </dsp:txBody>
      <dsp:txXfrm>
        <a:off x="9127513" y="2726955"/>
        <a:ext cx="780900" cy="780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sonomacountywater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www.facebook.com/sonomacountywater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twitter.com/SCWA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linkedin.com/company/sonomacountywateragency/" TargetMode="External"/><Relationship Id="rId9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sonomacountywater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www.facebook.com/sonomacountywater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twitter.com/SCWA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linkedin.com/company/sonomacountywateragency/" TargetMode="Externa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54"/>
          <p:cNvSpPr/>
          <p:nvPr userDrawn="1"/>
        </p:nvSpPr>
        <p:spPr>
          <a:xfrm>
            <a:off x="0" y="0"/>
            <a:ext cx="12192000" cy="1524000"/>
          </a:xfrm>
          <a:prstGeom prst="rect">
            <a:avLst/>
          </a:prstGeom>
          <a:solidFill>
            <a:srgbClr val="1125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641047" y="1750787"/>
            <a:ext cx="59024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/>
            </a:pPr>
            <a:r>
              <a:rPr lang="en-US" sz="1400" b="0" i="0" u="none" strike="noStrike" cap="all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Layout</a:t>
            </a:r>
          </a:p>
          <a:p>
            <a:pPr>
              <a:defRPr/>
            </a:pPr>
            <a:r>
              <a:rPr lang="en-US" sz="1200" dirty="0"/>
              <a:t>This template has been built in Master Slide Layouts to keep all your slide styles consistent.  To choose from these Layouts, right click on a slide, select “Layout” and then choose the layout you want applied to that slide.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800" dirty="0"/>
          </a:p>
          <a:p>
            <a: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/>
            </a:pPr>
            <a:r>
              <a:rPr lang="en-US" sz="1400" b="0" i="0" u="none" strike="noStrike" cap="all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</a:p>
          <a:p>
            <a:pPr>
              <a:defRPr/>
            </a:pPr>
            <a:r>
              <a:rPr lang="en-US" sz="1200" dirty="0"/>
              <a:t>Please only use Arial or Source Sans Pro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400" b="0" i="0" u="none" strike="noStrike" cap="all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Opening / Closing Slide</a:t>
            </a:r>
          </a:p>
          <a:p>
            <a:pPr>
              <a:defRPr/>
            </a:pPr>
            <a:r>
              <a:rPr lang="en-US" sz="1200" dirty="0"/>
              <a:t>Please include your contact information and the title of the slideshow on the first and last slide. 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cap="all" spc="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Animation</a:t>
            </a:r>
          </a:p>
          <a:p>
            <a:pPr>
              <a:defRPr/>
            </a:pPr>
            <a:r>
              <a:rPr lang="en-US" sz="1200" dirty="0"/>
              <a:t>Please avoid the use of animations or having images/text overlaid on top of each other on one slide if your presentation will be made publicly available as a PDF on the website.</a:t>
            </a:r>
          </a:p>
          <a:p>
            <a:pPr>
              <a:defRPr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10" name="Picture 9" descr="\\fileserver\data\Erpad\WCS\brianmm\My Documents\My Pictures\Picasa\Screen Captures\Fullscreen capture 2232010 101138 AM.b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2244" y="1616413"/>
            <a:ext cx="3509817" cy="224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8-07-12 at 4.53.49 P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244" y="4018931"/>
            <a:ext cx="3448243" cy="194948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92726" y="535027"/>
            <a:ext cx="104370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Water Agency PPT Template Instructions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(DELETE THIS SLIDE)</a:t>
            </a:r>
            <a:endParaRPr 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4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4093-0FD1-6C4C-B26A-D085AE62E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8D824-6E0E-36D9-8378-DF0BD5EA4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01AC8-CCE7-4850-430B-09E44A6F5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561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EA85A-5C8D-1E03-0F87-FB59C615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32605-8800-A437-2677-91A9027CC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A69B2-92B5-E560-E56F-9BA0F38A6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2B99F-C287-1F8E-19F3-3BFC162A1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692F2-0736-D1BD-2AE9-C2DDCBF58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7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3B7F-6E5D-7AFB-1E45-A248C884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0768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260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0587-AE92-DF6A-F4F2-C316EE73A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1D6AE-8303-34E6-6640-89CF46694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6FC22-3D09-BB97-9A64-0E44D2081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1689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0B05F-0A1A-3A41-2845-3BF6B9FCF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D8F66-D798-940D-C294-4E6461EC9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8EE53-3428-BDA5-C2FE-9220694BA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003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3745063" y="4726003"/>
            <a:ext cx="4449026" cy="888855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+mj-lt"/>
                <a:cs typeface="Arial"/>
              </a:defRPr>
            </a:lvl1pPr>
            <a:lvl2pPr>
              <a:defRPr sz="2000">
                <a:latin typeface="+mj-lt"/>
                <a:cs typeface="Arial"/>
              </a:defRPr>
            </a:lvl2pPr>
            <a:lvl3pPr>
              <a:defRPr sz="1600">
                <a:latin typeface="+mn-lt"/>
                <a:cs typeface="Arial"/>
              </a:defRPr>
            </a:lvl3pPr>
            <a:lvl4pPr>
              <a:defRPr sz="1400">
                <a:latin typeface="+mn-lt"/>
                <a:cs typeface="Arial"/>
              </a:defRPr>
            </a:lvl4pPr>
            <a:lvl5pPr>
              <a:defRPr sz="1200">
                <a:latin typeface="+mj-lt"/>
                <a:cs typeface="Arial"/>
              </a:defRPr>
            </a:lvl5pPr>
          </a:lstStyle>
          <a:p>
            <a:pPr lvl="1"/>
            <a:r>
              <a:rPr lang="en-US" dirty="0"/>
              <a:t>Click to edit text</a:t>
            </a:r>
          </a:p>
        </p:txBody>
      </p:sp>
      <p:pic>
        <p:nvPicPr>
          <p:cNvPr id="4" name="Picture 3" descr="facebook-white@2x.png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7" y="6255498"/>
            <a:ext cx="182880" cy="182880"/>
          </a:xfrm>
          <a:prstGeom prst="rect">
            <a:avLst/>
          </a:prstGeom>
        </p:spPr>
      </p:pic>
      <p:pic>
        <p:nvPicPr>
          <p:cNvPr id="6" name="Picture 5" descr="linkedin-white@2x.png">
            <a:hlinkClick r:id="rId4"/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13" y="6255307"/>
            <a:ext cx="182880" cy="182880"/>
          </a:xfrm>
          <a:prstGeom prst="rect">
            <a:avLst/>
          </a:prstGeom>
        </p:spPr>
      </p:pic>
      <p:pic>
        <p:nvPicPr>
          <p:cNvPr id="7" name="Picture 6" descr="twitter-white@2x.png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17" y="6256903"/>
            <a:ext cx="182880" cy="182880"/>
          </a:xfrm>
          <a:prstGeom prst="rect">
            <a:avLst/>
          </a:prstGeom>
        </p:spPr>
      </p:pic>
      <p:pic>
        <p:nvPicPr>
          <p:cNvPr id="8" name="Picture 7" descr="Asset 1@3x.png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53" y="6258104"/>
            <a:ext cx="182880" cy="18288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579056" y="6168557"/>
            <a:ext cx="245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Source Sans Pro"/>
              </a:rPr>
              <a:t>sonomawater.org</a:t>
            </a:r>
          </a:p>
        </p:txBody>
      </p:sp>
    </p:spTree>
    <p:extLst>
      <p:ext uri="{BB962C8B-B14F-4D97-AF65-F5344CB8AC3E}">
        <p14:creationId xmlns:p14="http://schemas.microsoft.com/office/powerpoint/2010/main" val="2823284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white@2x.png">
            <a:hlinkClick r:id="rId2"/>
            <a:extLst>
              <a:ext uri="{FF2B5EF4-FFF2-40B4-BE49-F238E27FC236}">
                <a16:creationId xmlns:a16="http://schemas.microsoft.com/office/drawing/2014/main" id="{4F0DAC6F-421D-B57A-965D-E969437DB2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7" y="6255498"/>
            <a:ext cx="182880" cy="182880"/>
          </a:xfrm>
          <a:prstGeom prst="rect">
            <a:avLst/>
          </a:prstGeom>
        </p:spPr>
      </p:pic>
      <p:pic>
        <p:nvPicPr>
          <p:cNvPr id="3" name="Picture 2" descr="linkedin-white@2x.png">
            <a:hlinkClick r:id="rId4"/>
            <a:extLst>
              <a:ext uri="{FF2B5EF4-FFF2-40B4-BE49-F238E27FC236}">
                <a16:creationId xmlns:a16="http://schemas.microsoft.com/office/drawing/2014/main" id="{A7E6E122-7A7A-863E-5447-7631DE78B174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13" y="6255307"/>
            <a:ext cx="182880" cy="182880"/>
          </a:xfrm>
          <a:prstGeom prst="rect">
            <a:avLst/>
          </a:prstGeom>
        </p:spPr>
      </p:pic>
      <p:pic>
        <p:nvPicPr>
          <p:cNvPr id="4" name="Picture 3" descr="twitter-white@2x.png">
            <a:hlinkClick r:id="rId6"/>
            <a:extLst>
              <a:ext uri="{FF2B5EF4-FFF2-40B4-BE49-F238E27FC236}">
                <a16:creationId xmlns:a16="http://schemas.microsoft.com/office/drawing/2014/main" id="{4FEDD1A7-27F3-49A6-F83E-352FBF6B311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17" y="6256903"/>
            <a:ext cx="182880" cy="182880"/>
          </a:xfrm>
          <a:prstGeom prst="rect">
            <a:avLst/>
          </a:prstGeom>
        </p:spPr>
      </p:pic>
      <p:pic>
        <p:nvPicPr>
          <p:cNvPr id="5" name="Picture 4" descr="Asset 1@3x.png">
            <a:hlinkClick r:id="rId8"/>
            <a:extLst>
              <a:ext uri="{FF2B5EF4-FFF2-40B4-BE49-F238E27FC236}">
                <a16:creationId xmlns:a16="http://schemas.microsoft.com/office/drawing/2014/main" id="{FFD090DC-8059-C661-4982-68AFF7580C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53" y="6258104"/>
            <a:ext cx="182880" cy="182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B87AC1-C11E-4042-88E3-0C8145E68214}"/>
              </a:ext>
            </a:extLst>
          </p:cNvPr>
          <p:cNvSpPr txBox="1"/>
          <p:nvPr userDrawn="1"/>
        </p:nvSpPr>
        <p:spPr>
          <a:xfrm>
            <a:off x="5579056" y="6168557"/>
            <a:ext cx="245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Source Sans Pro"/>
              </a:rPr>
              <a:t>sonomawater.org</a:t>
            </a:r>
          </a:p>
        </p:txBody>
      </p:sp>
    </p:spTree>
    <p:extLst>
      <p:ext uri="{BB962C8B-B14F-4D97-AF65-F5344CB8AC3E}">
        <p14:creationId xmlns:p14="http://schemas.microsoft.com/office/powerpoint/2010/main" val="313435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0D2B-6895-59FF-6B91-396D68DAC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47957-D703-0E1C-2285-17C9D3AD75F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1503BF-8551-204E-DEC9-276D20A45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688840"/>
            <a:ext cx="3853721" cy="917482"/>
          </a:xfrm>
        </p:spPr>
        <p:txBody>
          <a:bodyPr/>
          <a:lstStyle>
            <a:lvl1pPr algn="r"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0" name="Picture 9" descr="A picture containing sky, outdoor, water, mountain&#10;&#10;Description automatically generated">
            <a:extLst>
              <a:ext uri="{FF2B5EF4-FFF2-40B4-BE49-F238E27FC236}">
                <a16:creationId xmlns:a16="http://schemas.microsoft.com/office/drawing/2014/main" id="{29B49A8E-30A2-DBDD-1C9B-A55664326F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0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0D2B-6895-59FF-6B91-396D68DAC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47957-D703-0E1C-2285-17C9D3AD75F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1503BF-8551-204E-DEC9-276D20A45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688840"/>
            <a:ext cx="3853721" cy="917482"/>
          </a:xfrm>
        </p:spPr>
        <p:txBody>
          <a:bodyPr/>
          <a:lstStyle>
            <a:lvl1pPr algn="r"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5" name="Picture 4" descr="A picture containing blue, ground&#10;&#10;Description automatically generated">
            <a:extLst>
              <a:ext uri="{FF2B5EF4-FFF2-40B4-BE49-F238E27FC236}">
                <a16:creationId xmlns:a16="http://schemas.microsoft.com/office/drawing/2014/main" id="{381C156F-63FA-5409-7DD1-86411F995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14" y="0"/>
            <a:ext cx="5386986" cy="684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6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0D2B-6895-59FF-6B91-396D68DAC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47957-D703-0E1C-2285-17C9D3AD75F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1503BF-8551-204E-DEC9-276D20A45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688840"/>
            <a:ext cx="3853721" cy="917482"/>
          </a:xfrm>
        </p:spPr>
        <p:txBody>
          <a:bodyPr/>
          <a:lstStyle>
            <a:lvl1pPr algn="r"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A167A958-56F7-5428-ED36-60F608577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4691" r="9844" b="26753"/>
          <a:stretch/>
        </p:blipFill>
        <p:spPr>
          <a:xfrm>
            <a:off x="6836650" y="0"/>
            <a:ext cx="5355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4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0D2B-6895-59FF-6B91-396D68DAC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47957-D703-0E1C-2285-17C9D3AD75F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1503BF-8551-204E-DEC9-276D20A45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688840"/>
            <a:ext cx="3853721" cy="917482"/>
          </a:xfrm>
        </p:spPr>
        <p:txBody>
          <a:bodyPr/>
          <a:lstStyle>
            <a:lvl1pPr algn="r"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Picture 8" descr="A close-up of a river&#10;&#10;Description automatically generated with low confidence">
            <a:extLst>
              <a:ext uri="{FF2B5EF4-FFF2-40B4-BE49-F238E27FC236}">
                <a16:creationId xmlns:a16="http://schemas.microsoft.com/office/drawing/2014/main" id="{4221367A-B186-1162-7905-317A38BF3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"/>
          <a:stretch/>
        </p:blipFill>
        <p:spPr>
          <a:xfrm>
            <a:off x="6829268" y="0"/>
            <a:ext cx="5362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7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0D2B-6895-59FF-6B91-396D68DAC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47957-D703-0E1C-2285-17C9D3AD75F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1503BF-8551-204E-DEC9-276D20A45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688840"/>
            <a:ext cx="3853721" cy="917482"/>
          </a:xfrm>
        </p:spPr>
        <p:txBody>
          <a:bodyPr/>
          <a:lstStyle>
            <a:lvl1pPr algn="r"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5" name="Picture 4" descr="A body of water with rocks and plants around it&#10;&#10;Description automatically generated with medium confidence">
            <a:extLst>
              <a:ext uri="{FF2B5EF4-FFF2-40B4-BE49-F238E27FC236}">
                <a16:creationId xmlns:a16="http://schemas.microsoft.com/office/drawing/2014/main" id="{3436CF64-3A29-B8ED-A09D-BAE623999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6730585" y="0"/>
            <a:ext cx="5641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9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AD639-C3CA-21A3-AB77-EFE0E3E39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01AAA9-F044-51CB-C793-CE6C2CCA56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5515" y="1"/>
            <a:ext cx="5356485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a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69561A-E070-2912-EF7E-C80965878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845856"/>
            <a:ext cx="5471160" cy="798809"/>
          </a:xfrm>
        </p:spPr>
        <p:txBody>
          <a:bodyPr/>
          <a:lstStyle>
            <a:lvl1pPr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2B625A0-51FC-D321-472D-7F67A25CC4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688840"/>
            <a:ext cx="3853721" cy="917482"/>
          </a:xfrm>
        </p:spPr>
        <p:txBody>
          <a:bodyPr/>
          <a:lstStyle>
            <a:lvl1pPr algn="r"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0429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73" y="284596"/>
            <a:ext cx="4239491" cy="1162050"/>
          </a:xfrm>
        </p:spPr>
        <p:txBody>
          <a:bodyPr anchor="t">
            <a:normAutofit/>
          </a:bodyPr>
          <a:lstStyle>
            <a:lvl1pPr algn="l">
              <a:defRPr sz="2400" b="0" kern="1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1819" y="273051"/>
            <a:ext cx="6219152" cy="585311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4873" y="1446646"/>
            <a:ext cx="4239491" cy="4691063"/>
          </a:xfrm>
        </p:spPr>
        <p:txBody>
          <a:bodyPr>
            <a:normAutofit/>
          </a:bodyPr>
          <a:lstStyle>
            <a:lvl1pPr marL="0" indent="0">
              <a:buNone/>
              <a:defRPr sz="1800" kern="12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blue and black sign&#10;&#10;Description automatically generated">
            <a:extLst>
              <a:ext uri="{FF2B5EF4-FFF2-40B4-BE49-F238E27FC236}">
                <a16:creationId xmlns:a16="http://schemas.microsoft.com/office/drawing/2014/main" id="{A3512FD0-73BB-A672-F96E-C8C876928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74"/>
          <a:stretch/>
        </p:blipFill>
        <p:spPr>
          <a:xfrm>
            <a:off x="11097088" y="5857694"/>
            <a:ext cx="723068" cy="72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7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CD9DF-4F99-6ED8-FEB2-97AA697E7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DD7BD-0575-7BD8-7E14-4464DAC16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863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sonomacountywater/" TargetMode="Externa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12" Type="http://schemas.openxmlformats.org/officeDocument/2006/relationships/hyperlink" Target="https://twitter.com/SCWA" TargetMode="Externa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hyperlink" Target="https://www.linkedin.com/company/sonomacountywateragency/" TargetMode="Externa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Relationship Id="rId14" Type="http://schemas.openxmlformats.org/officeDocument/2006/relationships/hyperlink" Target="https://www.instagram.com/sonomacountywater/" TargetMode="Externa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51029-E9D3-159B-51D8-5F304D4FB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8546"/>
            <a:ext cx="5471160" cy="1090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A9120-3730-EAA7-B520-1A4A95FE5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45856"/>
            <a:ext cx="5471160" cy="79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C46AA3-9DFE-FAA6-8406-971EC4BF7807}"/>
              </a:ext>
            </a:extLst>
          </p:cNvPr>
          <p:cNvGrpSpPr/>
          <p:nvPr userDrawn="1"/>
        </p:nvGrpSpPr>
        <p:grpSpPr>
          <a:xfrm>
            <a:off x="838200" y="6138077"/>
            <a:ext cx="3771901" cy="369332"/>
            <a:chOff x="1024747" y="6138077"/>
            <a:chExt cx="3771901" cy="369332"/>
          </a:xfrm>
        </p:grpSpPr>
        <p:pic>
          <p:nvPicPr>
            <p:cNvPr id="15" name="Picture 14" descr="facebook-white@2x.png">
              <a:hlinkClick r:id="rId8"/>
              <a:extLst>
                <a:ext uri="{FF2B5EF4-FFF2-40B4-BE49-F238E27FC236}">
                  <a16:creationId xmlns:a16="http://schemas.microsoft.com/office/drawing/2014/main" id="{2025DD1D-5CF0-81CF-4C5E-C8491D0CE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747" y="6225018"/>
              <a:ext cx="182880" cy="182880"/>
            </a:xfrm>
            <a:prstGeom prst="rect">
              <a:avLst/>
            </a:prstGeom>
          </p:spPr>
        </p:pic>
        <p:pic>
          <p:nvPicPr>
            <p:cNvPr id="16" name="Picture 15" descr="linkedin-white@2x.png">
              <a:hlinkClick r:id="rId10"/>
              <a:extLst>
                <a:ext uri="{FF2B5EF4-FFF2-40B4-BE49-F238E27FC236}">
                  <a16:creationId xmlns:a16="http://schemas.microsoft.com/office/drawing/2014/main" id="{BD4D461F-82C0-E6CE-271D-6F7A6C5672F7}"/>
                </a:ext>
              </a:extLst>
            </p:cNvPr>
            <p:cNvPicPr>
              <a:picLocks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073" y="6224827"/>
              <a:ext cx="182880" cy="182880"/>
            </a:xfrm>
            <a:prstGeom prst="rect">
              <a:avLst/>
            </a:prstGeom>
          </p:spPr>
        </p:pic>
        <p:pic>
          <p:nvPicPr>
            <p:cNvPr id="17" name="Picture 16" descr="twitter-white@2x.png">
              <a:hlinkClick r:id="rId12"/>
              <a:extLst>
                <a:ext uri="{FF2B5EF4-FFF2-40B4-BE49-F238E27FC236}">
                  <a16:creationId xmlns:a16="http://schemas.microsoft.com/office/drawing/2014/main" id="{FA0E87CA-F071-C813-360C-49D5AD1A1C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877" y="6226423"/>
              <a:ext cx="182880" cy="182880"/>
            </a:xfrm>
            <a:prstGeom prst="rect">
              <a:avLst/>
            </a:prstGeom>
          </p:spPr>
        </p:pic>
        <p:pic>
          <p:nvPicPr>
            <p:cNvPr id="18" name="Picture 17" descr="Asset 1@3x.png">
              <a:hlinkClick r:id="rId14"/>
              <a:extLst>
                <a:ext uri="{FF2B5EF4-FFF2-40B4-BE49-F238E27FC236}">
                  <a16:creationId xmlns:a16="http://schemas.microsoft.com/office/drawing/2014/main" id="{6A5F8346-5051-94C6-8CAA-8621120B6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13" y="6227624"/>
              <a:ext cx="182880" cy="1828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05671E-4F77-B445-0A1B-E17D36E1F85C}"/>
                </a:ext>
              </a:extLst>
            </p:cNvPr>
            <p:cNvSpPr txBox="1"/>
            <p:nvPr userDrawn="1"/>
          </p:nvSpPr>
          <p:spPr>
            <a:xfrm>
              <a:off x="2338016" y="6138077"/>
              <a:ext cx="2458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Source Sans Pro"/>
                </a:rPr>
                <a:t>sonomawater.org</a:t>
              </a:r>
            </a:p>
          </p:txBody>
        </p:sp>
      </p:grpSp>
      <p:pic>
        <p:nvPicPr>
          <p:cNvPr id="7" name="Picture 6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3C1A6C7-7805-049A-C539-ECEA2DC8089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6005"/>
            <a:ext cx="4289645" cy="173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86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6" r:id="rId2"/>
    <p:sldLayoutId id="2147483684" r:id="rId3"/>
    <p:sldLayoutId id="2147483685" r:id="rId4"/>
    <p:sldLayoutId id="2147483683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2"/>
          <p:cNvSpPr/>
          <p:nvPr userDrawn="1"/>
        </p:nvSpPr>
        <p:spPr>
          <a:xfrm>
            <a:off x="-1" y="0"/>
            <a:ext cx="5080001" cy="6880800"/>
          </a:xfrm>
          <a:prstGeom prst="rect">
            <a:avLst/>
          </a:prstGeom>
          <a:solidFill>
            <a:srgbClr val="1125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68644" y="274638"/>
            <a:ext cx="61137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68644" y="1600201"/>
            <a:ext cx="611375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94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293E02-55E8-9FA2-DC7B-C905606F3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94A2E-F4AB-51B0-72AB-D21006401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hape 71">
            <a:extLst>
              <a:ext uri="{FF2B5EF4-FFF2-40B4-BE49-F238E27FC236}">
                <a16:creationId xmlns:a16="http://schemas.microsoft.com/office/drawing/2014/main" id="{B8654E7A-3702-9AB0-D9A6-360415C299E0}"/>
              </a:ext>
            </a:extLst>
          </p:cNvPr>
          <p:cNvPicPr preferRelativeResize="0"/>
          <p:nvPr userDrawn="1"/>
        </p:nvPicPr>
        <p:blipFill rotWithShape="1">
          <a:blip r:embed="rId9">
            <a:alphaModFix/>
          </a:blip>
          <a:srcRect t="71714" r="874"/>
          <a:stretch/>
        </p:blipFill>
        <p:spPr>
          <a:xfrm>
            <a:off x="-46179" y="6719455"/>
            <a:ext cx="12238180" cy="180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ue and black sign&#10;&#10;Description automatically generated">
            <a:extLst>
              <a:ext uri="{FF2B5EF4-FFF2-40B4-BE49-F238E27FC236}">
                <a16:creationId xmlns:a16="http://schemas.microsoft.com/office/drawing/2014/main" id="{1959F3E4-8037-42ED-BB8D-A8E4BE0E6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74"/>
          <a:stretch/>
        </p:blipFill>
        <p:spPr>
          <a:xfrm>
            <a:off x="310719" y="5813335"/>
            <a:ext cx="723068" cy="72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5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25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" name="Picture 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E32BCE1-6D42-3300-3355-3E19E3456A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77" y="2563768"/>
            <a:ext cx="4289645" cy="173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120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chemeClr val="lt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chemeClr val="bg1"/>
          </a:solidFill>
          <a:latin typeface="Source Sans Pro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chemeClr val="bg1"/>
          </a:solidFill>
          <a:latin typeface="Source Sans Pro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chemeClr val="bg1"/>
          </a:solidFill>
          <a:latin typeface="Source Sans Pro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chemeClr val="bg1"/>
          </a:solidFill>
          <a:latin typeface="Source Sans Pro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00" b="0" i="0" u="none" strike="noStrike" cap="none">
          <a:solidFill>
            <a:schemeClr val="bg1"/>
          </a:solidFill>
          <a:latin typeface="Source Sans Pro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svg"/><Relationship Id="rId7" Type="http://schemas.openxmlformats.org/officeDocument/2006/relationships/image" Target="../media/image43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05FE55E-3397-EC3B-FB03-4B9219FB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River Watershed Resiliency Pilot Project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9998995-5E9D-0507-BC2C-495BACFC9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by: </a:t>
            </a:r>
          </a:p>
          <a:p>
            <a:r>
              <a:rPr lang="en-US" dirty="0"/>
              <a:t>Chris Delaney, Sonoma Water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A09D65-9F79-59FE-3C6A-3177C18D75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902487"/>
            <a:ext cx="3853721" cy="917482"/>
          </a:xfrm>
        </p:spPr>
        <p:txBody>
          <a:bodyPr>
            <a:normAutofit/>
          </a:bodyPr>
          <a:lstStyle/>
          <a:p>
            <a:r>
              <a:rPr lang="en-US" dirty="0"/>
              <a:t>North Bay Watershed Association</a:t>
            </a:r>
          </a:p>
          <a:p>
            <a:r>
              <a:rPr lang="en-US" dirty="0"/>
              <a:t>10/4/2024</a:t>
            </a:r>
          </a:p>
        </p:txBody>
      </p:sp>
    </p:spTree>
    <p:extLst>
      <p:ext uri="{BB962C8B-B14F-4D97-AF65-F5344CB8AC3E}">
        <p14:creationId xmlns:p14="http://schemas.microsoft.com/office/powerpoint/2010/main" val="31525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ompass outline">
            <a:extLst>
              <a:ext uri="{FF2B5EF4-FFF2-40B4-BE49-F238E27FC236}">
                <a16:creationId xmlns:a16="http://schemas.microsoft.com/office/drawing/2014/main" id="{33FFB44E-7F3F-3AC6-E814-A44668F90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142" y="1299308"/>
            <a:ext cx="5019638" cy="501963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4DC768C-EA3E-1825-D808-E19857EE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7"/>
            <a:ext cx="6117158" cy="4175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2 –</a:t>
            </a:r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Explore Hazards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A0F2AF-EAC1-3F15-849F-E85605BC101F}"/>
              </a:ext>
            </a:extLst>
          </p:cNvPr>
          <p:cNvCxnSpPr/>
          <p:nvPr/>
        </p:nvCxnSpPr>
        <p:spPr>
          <a:xfrm>
            <a:off x="7533409" y="1899539"/>
            <a:ext cx="0" cy="36591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Cloud With Lightning And Rain outline">
            <a:extLst>
              <a:ext uri="{FF2B5EF4-FFF2-40B4-BE49-F238E27FC236}">
                <a16:creationId xmlns:a16="http://schemas.microsoft.com/office/drawing/2014/main" id="{2077F75A-C788-36C3-A0BB-0F784F91A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5224" y="3150130"/>
            <a:ext cx="914400" cy="914400"/>
          </a:xfrm>
          <a:prstGeom prst="rect">
            <a:avLst/>
          </a:prstGeom>
        </p:spPr>
      </p:pic>
      <p:pic>
        <p:nvPicPr>
          <p:cNvPr id="4" name="Graphic 3" descr="Thermometer outline">
            <a:extLst>
              <a:ext uri="{FF2B5EF4-FFF2-40B4-BE49-F238E27FC236}">
                <a16:creationId xmlns:a16="http://schemas.microsoft.com/office/drawing/2014/main" id="{478B2C70-ECC2-C340-2F50-0EDD567E3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2537" y="4261371"/>
            <a:ext cx="914400" cy="914400"/>
          </a:xfrm>
          <a:prstGeom prst="rect">
            <a:avLst/>
          </a:prstGeom>
        </p:spPr>
      </p:pic>
      <p:pic>
        <p:nvPicPr>
          <p:cNvPr id="5" name="Graphic 4" descr="Playbook outline">
            <a:extLst>
              <a:ext uri="{FF2B5EF4-FFF2-40B4-BE49-F238E27FC236}">
                <a16:creationId xmlns:a16="http://schemas.microsoft.com/office/drawing/2014/main" id="{5F2D4EDC-F875-C45C-98BB-00C2AAA393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75224" y="1850449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C2CDA-122C-723A-9CFC-74EC1BC6A3F1}"/>
              </a:ext>
            </a:extLst>
          </p:cNvPr>
          <p:cNvSpPr txBox="1"/>
          <p:nvPr/>
        </p:nvSpPr>
        <p:spPr>
          <a:xfrm>
            <a:off x="9029019" y="3145656"/>
            <a:ext cx="1057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Historical</a:t>
            </a:r>
          </a:p>
          <a:p>
            <a:pPr algn="ctr"/>
            <a:r>
              <a:rPr lang="en-US"/>
              <a:t>Weather</a:t>
            </a:r>
          </a:p>
          <a:p>
            <a:pPr algn="ctr"/>
            <a:r>
              <a:rPr lang="en-US"/>
              <a:t>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C48A4-4053-156C-947F-C52B8C1496EC}"/>
              </a:ext>
            </a:extLst>
          </p:cNvPr>
          <p:cNvSpPr txBox="1"/>
          <p:nvPr/>
        </p:nvSpPr>
        <p:spPr>
          <a:xfrm>
            <a:off x="9109714" y="4449811"/>
            <a:ext cx="896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Climate</a:t>
            </a:r>
          </a:p>
          <a:p>
            <a:pPr algn="ctr"/>
            <a:r>
              <a:rPr lang="en-US"/>
              <a:t>Trends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BC815-8898-2F9E-6760-A6EB067D6469}"/>
              </a:ext>
            </a:extLst>
          </p:cNvPr>
          <p:cNvSpPr txBox="1"/>
          <p:nvPr/>
        </p:nvSpPr>
        <p:spPr>
          <a:xfrm>
            <a:off x="8561754" y="1890609"/>
            <a:ext cx="1992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State of </a:t>
            </a:r>
          </a:p>
          <a:p>
            <a:pPr algn="ctr"/>
            <a:r>
              <a:rPr lang="en-US"/>
              <a:t>Resilience</a:t>
            </a:r>
          </a:p>
          <a:p>
            <a:pPr algn="ctr"/>
            <a:r>
              <a:rPr lang="en-US"/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187198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D087-DCFC-5734-9A64-82EE78A9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68" y="12857"/>
            <a:ext cx="10515600" cy="1325563"/>
          </a:xfrm>
        </p:spPr>
        <p:txBody>
          <a:bodyPr/>
          <a:lstStyle/>
          <a:p>
            <a:r>
              <a:rPr lang="en-US" dirty="0"/>
              <a:t>Climate Hazards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827917-4DF9-F70D-EA47-E8863217C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7" r="1536" b="9125"/>
          <a:stretch/>
        </p:blipFill>
        <p:spPr>
          <a:xfrm>
            <a:off x="1860133" y="1338420"/>
            <a:ext cx="8471733" cy="4224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2E9D06-BBAA-8DB4-3586-A05C32675C20}"/>
              </a:ext>
            </a:extLst>
          </p:cNvPr>
          <p:cNvSpPr txBox="1"/>
          <p:nvPr/>
        </p:nvSpPr>
        <p:spPr>
          <a:xfrm>
            <a:off x="2051462" y="5953125"/>
            <a:ext cx="8089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Hazard assessments will use latest CMIP6 climate projections.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6AB2E-04C9-2CCC-1D93-72D35A4500AC}"/>
              </a:ext>
            </a:extLst>
          </p:cNvPr>
          <p:cNvSpPr txBox="1"/>
          <p:nvPr/>
        </p:nvSpPr>
        <p:spPr>
          <a:xfrm>
            <a:off x="7489880" y="5342364"/>
            <a:ext cx="28696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Sonoma Water Climate Adaptation Plan, 2021</a:t>
            </a:r>
          </a:p>
        </p:txBody>
      </p:sp>
    </p:spTree>
    <p:extLst>
      <p:ext uri="{BB962C8B-B14F-4D97-AF65-F5344CB8AC3E}">
        <p14:creationId xmlns:p14="http://schemas.microsoft.com/office/powerpoint/2010/main" val="3019734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3398472E-4C75-AD88-4604-D46B0AFC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35"/>
            <a:ext cx="10515600" cy="1325563"/>
          </a:xfrm>
        </p:spPr>
        <p:txBody>
          <a:bodyPr/>
          <a:lstStyle/>
          <a:p>
            <a:r>
              <a:rPr lang="en-US" dirty="0"/>
              <a:t>The Focus is on </a:t>
            </a:r>
            <a:r>
              <a:rPr lang="en-US" b="1" dirty="0">
                <a:solidFill>
                  <a:schemeClr val="accent1"/>
                </a:solidFill>
              </a:rPr>
              <a:t>Water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2"/>
                </a:solidFill>
              </a:rPr>
              <a:t>Climate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6D49E-977A-307D-A074-4A7F4DFBF3C3}"/>
              </a:ext>
            </a:extLst>
          </p:cNvPr>
          <p:cNvSpPr txBox="1"/>
          <p:nvPr/>
        </p:nvSpPr>
        <p:spPr>
          <a:xfrm>
            <a:off x="399797" y="1356098"/>
            <a:ext cx="4910319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Primary Water Sectors: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Water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Groundwater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Flood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Water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Ecosystems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Recreation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Hydropower</a:t>
            </a:r>
          </a:p>
        </p:txBody>
      </p:sp>
      <p:pic>
        <p:nvPicPr>
          <p:cNvPr id="1026" name="Picture 2" descr="Pin page">
            <a:extLst>
              <a:ext uri="{FF2B5EF4-FFF2-40B4-BE49-F238E27FC236}">
                <a16:creationId xmlns:a16="http://schemas.microsoft.com/office/drawing/2014/main" id="{FB53B175-D299-E2EC-C186-CB3F0A5A9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16" y="2101755"/>
            <a:ext cx="6704463" cy="44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41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Research outline">
            <a:extLst>
              <a:ext uri="{FF2B5EF4-FFF2-40B4-BE49-F238E27FC236}">
                <a16:creationId xmlns:a16="http://schemas.microsoft.com/office/drawing/2014/main" id="{26A99397-014B-D5C2-5621-8A9CCB891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379" y="1383527"/>
            <a:ext cx="5152740" cy="5152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7DA54C-C925-A125-1572-8B530C511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1" y="1383527"/>
            <a:ext cx="6500467" cy="417516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3 –</a:t>
            </a:r>
            <a:r>
              <a:rPr lang="en-US" sz="9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Vulnerability Assessment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F2D5C-E30D-512A-BFBA-954EA739674A}"/>
              </a:ext>
            </a:extLst>
          </p:cNvPr>
          <p:cNvSpPr txBox="1"/>
          <p:nvPr/>
        </p:nvSpPr>
        <p:spPr>
          <a:xfrm>
            <a:off x="8879965" y="3246508"/>
            <a:ext cx="1480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Watershed</a:t>
            </a:r>
          </a:p>
          <a:p>
            <a:pPr algn="ctr"/>
            <a:r>
              <a:rPr lang="en-US"/>
              <a:t>Water Budget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BA88A-7109-DD44-6BD9-3CDAF5CDCB30}"/>
              </a:ext>
            </a:extLst>
          </p:cNvPr>
          <p:cNvSpPr txBox="1"/>
          <p:nvPr/>
        </p:nvSpPr>
        <p:spPr>
          <a:xfrm>
            <a:off x="8891117" y="4415666"/>
            <a:ext cx="137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Assess </a:t>
            </a:r>
          </a:p>
          <a:p>
            <a:pPr algn="ctr"/>
            <a:r>
              <a:rPr lang="en-US"/>
              <a:t>Vulnerability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DB167-AD6F-37B6-7359-04E46B7125C2}"/>
              </a:ext>
            </a:extLst>
          </p:cNvPr>
          <p:cNvSpPr txBox="1"/>
          <p:nvPr/>
        </p:nvSpPr>
        <p:spPr>
          <a:xfrm>
            <a:off x="8579921" y="2027093"/>
            <a:ext cx="1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Metrics &amp; Thresholds</a:t>
            </a:r>
          </a:p>
        </p:txBody>
      </p:sp>
      <p:pic>
        <p:nvPicPr>
          <p:cNvPr id="7" name="Graphic 6" descr="Speedometer Low outline">
            <a:extLst>
              <a:ext uri="{FF2B5EF4-FFF2-40B4-BE49-F238E27FC236}">
                <a16:creationId xmlns:a16="http://schemas.microsoft.com/office/drawing/2014/main" id="{F9D832ED-47A5-C520-1472-5BE8A7534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6955" y="1864226"/>
            <a:ext cx="914400" cy="914400"/>
          </a:xfrm>
          <a:prstGeom prst="rect">
            <a:avLst/>
          </a:prstGeom>
        </p:spPr>
      </p:pic>
      <p:pic>
        <p:nvPicPr>
          <p:cNvPr id="8" name="Graphic 7" descr="Rainy scene outline">
            <a:extLst>
              <a:ext uri="{FF2B5EF4-FFF2-40B4-BE49-F238E27FC236}">
                <a16:creationId xmlns:a16="http://schemas.microsoft.com/office/drawing/2014/main" id="{B61D1FB5-A7F3-E1E3-2D0C-9E5AE69A4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1911" y="3147158"/>
            <a:ext cx="824488" cy="824488"/>
          </a:xfrm>
          <a:prstGeom prst="rect">
            <a:avLst/>
          </a:prstGeom>
        </p:spPr>
      </p:pic>
      <p:pic>
        <p:nvPicPr>
          <p:cNvPr id="9" name="Graphic 8" descr="Research outline">
            <a:extLst>
              <a:ext uri="{FF2B5EF4-FFF2-40B4-BE49-F238E27FC236}">
                <a16:creationId xmlns:a16="http://schemas.microsoft.com/office/drawing/2014/main" id="{F6386242-0140-4261-1FB1-84498AA7F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7531" y="4281631"/>
            <a:ext cx="914400" cy="914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3BF2B1-A2AB-B892-7C93-080F3CB0A467}"/>
              </a:ext>
            </a:extLst>
          </p:cNvPr>
          <p:cNvCxnSpPr/>
          <p:nvPr/>
        </p:nvCxnSpPr>
        <p:spPr>
          <a:xfrm>
            <a:off x="7533409" y="1899539"/>
            <a:ext cx="0" cy="36591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45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5965A-A9DA-B9E0-A27B-7F2814B28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1635803"/>
            <a:ext cx="3298470" cy="42686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BBC79EC-D565-2C4D-5B5E-128CE59E0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766" y="-104710"/>
            <a:ext cx="564585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Sonoma Water </a:t>
            </a:r>
            <a:br>
              <a:rPr lang="en-US" dirty="0"/>
            </a:br>
            <a:r>
              <a:rPr lang="en-US" dirty="0"/>
              <a:t>Climate Adaptation Plan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D9950C-9CC8-F371-B0B5-BB0CCAEA0B3D}"/>
              </a:ext>
            </a:extLst>
          </p:cNvPr>
          <p:cNvGrpSpPr/>
          <p:nvPr/>
        </p:nvGrpSpPr>
        <p:grpSpPr>
          <a:xfrm>
            <a:off x="4482296" y="0"/>
            <a:ext cx="7709704" cy="6700838"/>
            <a:chOff x="4482296" y="0"/>
            <a:chExt cx="7709704" cy="67008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EC9F97-3F9B-23E0-AC2F-900A57094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1530" y="0"/>
              <a:ext cx="4960470" cy="6700838"/>
            </a:xfrm>
            <a:prstGeom prst="rect">
              <a:avLst/>
            </a:prstGeom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F606D98D-990B-F072-0EA5-090928DA6CD9}"/>
                </a:ext>
              </a:extLst>
            </p:cNvPr>
            <p:cNvSpPr/>
            <p:nvPr/>
          </p:nvSpPr>
          <p:spPr>
            <a:xfrm rot="19717715">
              <a:off x="4482296" y="665500"/>
              <a:ext cx="2888172" cy="71845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6F2854CB-FF70-25D6-2E69-ABF200C6E34E}"/>
                </a:ext>
              </a:extLst>
            </p:cNvPr>
            <p:cNvSpPr/>
            <p:nvPr/>
          </p:nvSpPr>
          <p:spPr>
            <a:xfrm rot="962189">
              <a:off x="4580299" y="5781666"/>
              <a:ext cx="2692166" cy="71845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4085625-D238-D2D6-FA19-EE24E3FC49F7}"/>
                </a:ext>
              </a:extLst>
            </p:cNvPr>
            <p:cNvSpPr/>
            <p:nvPr/>
          </p:nvSpPr>
          <p:spPr>
            <a:xfrm>
              <a:off x="4539364" y="3429000"/>
              <a:ext cx="2692166" cy="71845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AC742D-2751-D4F0-319C-4BEACD0DCF46}"/>
                </a:ext>
              </a:extLst>
            </p:cNvPr>
            <p:cNvSpPr txBox="1"/>
            <p:nvPr/>
          </p:nvSpPr>
          <p:spPr>
            <a:xfrm>
              <a:off x="4960471" y="3027253"/>
              <a:ext cx="18373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Expanded to a </a:t>
              </a:r>
            </a:p>
            <a:p>
              <a:r>
                <a:rPr lang="en-US" b="1" dirty="0"/>
                <a:t>watershed scale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37C64B3-B4D4-4C34-4129-0B15616C2EB6}"/>
              </a:ext>
            </a:extLst>
          </p:cNvPr>
          <p:cNvSpPr txBox="1"/>
          <p:nvPr/>
        </p:nvSpPr>
        <p:spPr>
          <a:xfrm>
            <a:off x="4960471" y="3986971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Updated to </a:t>
            </a:r>
          </a:p>
          <a:p>
            <a:r>
              <a:rPr lang="en-US" b="1" dirty="0"/>
              <a:t>CMIP6</a:t>
            </a:r>
          </a:p>
        </p:txBody>
      </p:sp>
    </p:spTree>
    <p:extLst>
      <p:ext uri="{BB962C8B-B14F-4D97-AF65-F5344CB8AC3E}">
        <p14:creationId xmlns:p14="http://schemas.microsoft.com/office/powerpoint/2010/main" val="184243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8C0E7-83F0-A564-BED8-DDBB81172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576" y="1285560"/>
            <a:ext cx="7634848" cy="50786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581550A-995E-4DFE-3A9A-C9ECF063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68" y="12857"/>
            <a:ext cx="10515600" cy="1325563"/>
          </a:xfrm>
        </p:spPr>
        <p:txBody>
          <a:bodyPr/>
          <a:lstStyle/>
          <a:p>
            <a:r>
              <a:rPr lang="en-US" dirty="0"/>
              <a:t>Assessment of Vulnerability Concept</a:t>
            </a:r>
          </a:p>
        </p:txBody>
      </p:sp>
    </p:spTree>
    <p:extLst>
      <p:ext uri="{BB962C8B-B14F-4D97-AF65-F5344CB8AC3E}">
        <p14:creationId xmlns:p14="http://schemas.microsoft.com/office/powerpoint/2010/main" val="3327834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E7BCA3D-D7B2-86EE-1D9F-64A2ED698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15" y="1095405"/>
            <a:ext cx="5759027" cy="57590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B59E1A-0A75-3CF8-60A5-1B29DEAF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7"/>
            <a:ext cx="6117158" cy="417516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4 –</a:t>
            </a:r>
            <a:r>
              <a:rPr lang="en-US" sz="9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Adaptation 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22A9F2-7F5F-3B74-BA83-C779583F40AB}"/>
              </a:ext>
            </a:extLst>
          </p:cNvPr>
          <p:cNvSpPr txBox="1"/>
          <p:nvPr/>
        </p:nvSpPr>
        <p:spPr>
          <a:xfrm>
            <a:off x="8962642" y="3097737"/>
            <a:ext cx="1227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Adaptation</a:t>
            </a:r>
          </a:p>
          <a:p>
            <a:pPr algn="ctr"/>
            <a:r>
              <a:rPr lang="en-US"/>
              <a:t>Strategy</a:t>
            </a:r>
          </a:p>
          <a:p>
            <a:pPr algn="ctr"/>
            <a:r>
              <a:rPr lang="en-US"/>
              <a:t>Evaluation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D26EC-F483-6041-E5A1-49D3EDE535AA}"/>
              </a:ext>
            </a:extLst>
          </p:cNvPr>
          <p:cNvSpPr txBox="1"/>
          <p:nvPr/>
        </p:nvSpPr>
        <p:spPr>
          <a:xfrm>
            <a:off x="8774288" y="4455070"/>
            <a:ext cx="1603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Recommended</a:t>
            </a:r>
          </a:p>
          <a:p>
            <a:pPr algn="ctr"/>
            <a:r>
              <a:rPr lang="en-US"/>
              <a:t>Strategies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1D0DB-F9B6-54B5-A1D7-B6B2AA594D76}"/>
              </a:ext>
            </a:extLst>
          </p:cNvPr>
          <p:cNvSpPr txBox="1"/>
          <p:nvPr/>
        </p:nvSpPr>
        <p:spPr>
          <a:xfrm>
            <a:off x="8579921" y="2027093"/>
            <a:ext cx="1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Priority</a:t>
            </a:r>
          </a:p>
          <a:p>
            <a:pPr algn="ctr"/>
            <a:r>
              <a:rPr lang="en-US"/>
              <a:t>Risk Areas</a:t>
            </a:r>
          </a:p>
        </p:txBody>
      </p:sp>
      <p:pic>
        <p:nvPicPr>
          <p:cNvPr id="7" name="Graphic 6" descr="Warning outline">
            <a:extLst>
              <a:ext uri="{FF2B5EF4-FFF2-40B4-BE49-F238E27FC236}">
                <a16:creationId xmlns:a16="http://schemas.microsoft.com/office/drawing/2014/main" id="{4E959C4E-9702-3656-F35B-26C27BF01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3233" y="1861866"/>
            <a:ext cx="914400" cy="914400"/>
          </a:xfrm>
          <a:prstGeom prst="rect">
            <a:avLst/>
          </a:prstGeom>
        </p:spPr>
      </p:pic>
      <p:pic>
        <p:nvPicPr>
          <p:cNvPr id="8" name="Graphic 7" descr="Bar chart outline">
            <a:extLst>
              <a:ext uri="{FF2B5EF4-FFF2-40B4-BE49-F238E27FC236}">
                <a16:creationId xmlns:a16="http://schemas.microsoft.com/office/drawing/2014/main" id="{07D2D966-C660-251B-35D0-6BBD3FDAF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3233" y="3142408"/>
            <a:ext cx="914400" cy="914400"/>
          </a:xfrm>
          <a:prstGeom prst="rect">
            <a:avLst/>
          </a:prstGeom>
        </p:spPr>
      </p:pic>
      <p:pic>
        <p:nvPicPr>
          <p:cNvPr id="9" name="Graphic 8" descr="Checklist outline">
            <a:extLst>
              <a:ext uri="{FF2B5EF4-FFF2-40B4-BE49-F238E27FC236}">
                <a16:creationId xmlns:a16="http://schemas.microsoft.com/office/drawing/2014/main" id="{AC368AC3-E3A2-3C6A-B303-C745F3A7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59888" y="4321035"/>
            <a:ext cx="914400" cy="914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05D3A7-739C-945F-9F05-7D9D702ADAC0}"/>
              </a:ext>
            </a:extLst>
          </p:cNvPr>
          <p:cNvCxnSpPr/>
          <p:nvPr/>
        </p:nvCxnSpPr>
        <p:spPr>
          <a:xfrm>
            <a:off x="7533409" y="1899539"/>
            <a:ext cx="0" cy="36591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19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273B71-BBEF-02E2-FA87-2592DCFB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 b="1"/>
              <a:t>Develop and Evaluate Watershed-Specific Adaptation Strategies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0C80C1F-C121-BC64-D18E-345B59C74C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70047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160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1F83D42-965B-0728-4EED-AFBABD1F9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18" y="1191470"/>
            <a:ext cx="5662962" cy="56629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86DC0B-E790-69FA-F7BA-3E529698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7"/>
            <a:ext cx="6117158" cy="417516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5 –</a:t>
            </a:r>
            <a:r>
              <a:rPr lang="en-US" sz="9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Implement and Monitor</a:t>
            </a:r>
            <a:br>
              <a:rPr lang="en-US" sz="9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96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A8D46F-EACE-ECAC-1B82-EC19DF1E76B5}"/>
              </a:ext>
            </a:extLst>
          </p:cNvPr>
          <p:cNvSpPr txBox="1"/>
          <p:nvPr/>
        </p:nvSpPr>
        <p:spPr>
          <a:xfrm>
            <a:off x="8773814" y="3246508"/>
            <a:ext cx="1692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Implementation</a:t>
            </a:r>
          </a:p>
          <a:p>
            <a:pPr algn="ctr"/>
            <a:r>
              <a:rPr lang="en-US"/>
              <a:t>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9D9A1-8C5B-A567-E71A-1809FDE79064}"/>
              </a:ext>
            </a:extLst>
          </p:cNvPr>
          <p:cNvSpPr txBox="1"/>
          <p:nvPr/>
        </p:nvSpPr>
        <p:spPr>
          <a:xfrm>
            <a:off x="9127306" y="4415666"/>
            <a:ext cx="897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Stay</a:t>
            </a:r>
          </a:p>
          <a:p>
            <a:pPr algn="ctr"/>
            <a:r>
              <a:rPr lang="en-US"/>
              <a:t>Flexible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717BB-30D7-E4DC-4395-876FF9E47883}"/>
              </a:ext>
            </a:extLst>
          </p:cNvPr>
          <p:cNvSpPr txBox="1"/>
          <p:nvPr/>
        </p:nvSpPr>
        <p:spPr>
          <a:xfrm>
            <a:off x="8579921" y="2027093"/>
            <a:ext cx="1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Build</a:t>
            </a:r>
          </a:p>
          <a:p>
            <a:pPr algn="ctr"/>
            <a:r>
              <a:rPr lang="en-US"/>
              <a:t>Support</a:t>
            </a:r>
          </a:p>
        </p:txBody>
      </p:sp>
      <p:pic>
        <p:nvPicPr>
          <p:cNvPr id="9" name="Graphic 8" descr="Connections outline">
            <a:extLst>
              <a:ext uri="{FF2B5EF4-FFF2-40B4-BE49-F238E27FC236}">
                <a16:creationId xmlns:a16="http://schemas.microsoft.com/office/drawing/2014/main" id="{710B5D41-AFD9-A6F1-98B7-FBE3878A7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9414" y="1958937"/>
            <a:ext cx="914400" cy="914400"/>
          </a:xfrm>
          <a:prstGeom prst="rect">
            <a:avLst/>
          </a:prstGeom>
        </p:spPr>
      </p:pic>
      <p:pic>
        <p:nvPicPr>
          <p:cNvPr id="10" name="Graphic 9" descr="Playbook outline">
            <a:extLst>
              <a:ext uri="{FF2B5EF4-FFF2-40B4-BE49-F238E27FC236}">
                <a16:creationId xmlns:a16="http://schemas.microsoft.com/office/drawing/2014/main" id="{8B1E9316-BFA8-BB20-A609-685B8E2BD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9414" y="3162842"/>
            <a:ext cx="914400" cy="914400"/>
          </a:xfrm>
          <a:prstGeom prst="rect">
            <a:avLst/>
          </a:prstGeom>
        </p:spPr>
      </p:pic>
      <p:pic>
        <p:nvPicPr>
          <p:cNvPr id="11" name="Graphic 10" descr="Plug outline">
            <a:extLst>
              <a:ext uri="{FF2B5EF4-FFF2-40B4-BE49-F238E27FC236}">
                <a16:creationId xmlns:a16="http://schemas.microsoft.com/office/drawing/2014/main" id="{7201FE93-6B77-0428-22B7-2C8A7000A3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54253" y="4239799"/>
            <a:ext cx="914400" cy="9144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ACCF21-2A9F-3096-E549-F761E39DE297}"/>
              </a:ext>
            </a:extLst>
          </p:cNvPr>
          <p:cNvCxnSpPr/>
          <p:nvPr/>
        </p:nvCxnSpPr>
        <p:spPr>
          <a:xfrm>
            <a:off x="7533409" y="1899539"/>
            <a:ext cx="0" cy="36591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1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38321A-3261-312C-115E-4842B14C5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Development of Implementation Plan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D8E681-797A-5AC1-3162-771CDFBEF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30619" cy="4351338"/>
          </a:xfrm>
        </p:spPr>
        <p:txBody>
          <a:bodyPr/>
          <a:lstStyle/>
          <a:p>
            <a:r>
              <a:rPr lang="en-US"/>
              <a:t>Adaptation strategy description</a:t>
            </a:r>
          </a:p>
          <a:p>
            <a:r>
              <a:rPr lang="en-US"/>
              <a:t>Specific Actions</a:t>
            </a:r>
          </a:p>
          <a:p>
            <a:r>
              <a:rPr lang="en-US"/>
              <a:t>Responsible leads</a:t>
            </a:r>
          </a:p>
          <a:p>
            <a:r>
              <a:rPr lang="en-US"/>
              <a:t>Supportive parties</a:t>
            </a:r>
          </a:p>
          <a:p>
            <a:r>
              <a:rPr lang="en-US"/>
              <a:t>Schedule</a:t>
            </a:r>
          </a:p>
          <a:p>
            <a:r>
              <a:rPr lang="en-US"/>
              <a:t>Implementation costs</a:t>
            </a:r>
          </a:p>
        </p:txBody>
      </p:sp>
      <p:pic>
        <p:nvPicPr>
          <p:cNvPr id="10" name="Picture 9" descr="A diagram of a company's strategy&#10;&#10;Description automatically generated with medium confidence">
            <a:extLst>
              <a:ext uri="{FF2B5EF4-FFF2-40B4-BE49-F238E27FC236}">
                <a16:creationId xmlns:a16="http://schemas.microsoft.com/office/drawing/2014/main" id="{18F59239-2E1D-9AB4-4E89-BD4CDD2A3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11573" r="10918" b="56931"/>
          <a:stretch/>
        </p:blipFill>
        <p:spPr>
          <a:xfrm>
            <a:off x="4668819" y="2103120"/>
            <a:ext cx="7153835" cy="3749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365880-0C48-9BD2-242E-875DBB8834A0}"/>
              </a:ext>
            </a:extLst>
          </p:cNvPr>
          <p:cNvSpPr txBox="1"/>
          <p:nvPr/>
        </p:nvSpPr>
        <p:spPr>
          <a:xfrm>
            <a:off x="10269336" y="5372582"/>
            <a:ext cx="13846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Figure provided by DWR</a:t>
            </a:r>
          </a:p>
        </p:txBody>
      </p:sp>
    </p:spTree>
    <p:extLst>
      <p:ext uri="{BB962C8B-B14F-4D97-AF65-F5344CB8AC3E}">
        <p14:creationId xmlns:p14="http://schemas.microsoft.com/office/powerpoint/2010/main" val="344539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F6C6-20F6-2E09-94D4-968428E6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California Department of Water Resources (DWR)</a:t>
            </a:r>
            <a:br>
              <a:rPr lang="en-US" dirty="0"/>
            </a:br>
            <a:r>
              <a:rPr lang="en-US" dirty="0"/>
              <a:t>Watershed Resilience Program Goals</a:t>
            </a:r>
          </a:p>
        </p:txBody>
      </p:sp>
      <p:pic>
        <p:nvPicPr>
          <p:cNvPr id="6" name="Picture 5" descr="Light bulb on yellow background with sketched light beams and cord">
            <a:extLst>
              <a:ext uri="{FF2B5EF4-FFF2-40B4-BE49-F238E27FC236}">
                <a16:creationId xmlns:a16="http://schemas.microsoft.com/office/drawing/2014/main" id="{CB99DAF6-D547-4E1C-5DA8-F344A9EC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6" r="-2" b="-2"/>
          <a:stretch/>
        </p:blipFill>
        <p:spPr>
          <a:xfrm>
            <a:off x="1075262" y="2644273"/>
            <a:ext cx="2321081" cy="179184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DFC404-A236-2B2F-F936-78A59B194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343" y="2251032"/>
            <a:ext cx="6291943" cy="3261068"/>
          </a:xfrm>
          <a:ln w="19050">
            <a:solidFill>
              <a:schemeClr val="accent1"/>
            </a:solidFill>
          </a:ln>
        </p:spPr>
        <p:txBody>
          <a:bodyPr anchor="t">
            <a:normAutofit/>
          </a:bodyPr>
          <a:lstStyle/>
          <a:p>
            <a:pPr rtl="0" fontAlgn="base"/>
            <a:endParaRPr lang="en-US" sz="14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en-US" sz="2000" dirty="0">
                <a:effectLst/>
                <a:latin typeface="Arial"/>
                <a:cs typeface="Arial"/>
              </a:rPr>
              <a:t>Use limited State funds to </a:t>
            </a:r>
            <a:r>
              <a:rPr lang="en-US" sz="2000" dirty="0">
                <a:latin typeface="Arial"/>
                <a:cs typeface="Arial"/>
              </a:rPr>
              <a:t>develop and incentivize </a:t>
            </a:r>
            <a:r>
              <a:rPr lang="en-US" sz="2000" dirty="0">
                <a:effectLst/>
                <a:latin typeface="Arial"/>
                <a:cs typeface="Arial"/>
              </a:rPr>
              <a:t>diverse, inclusive watershed networks to understand climate vulnerabilities, formulate adaptation strategies, and track outcomes to improve regional climate resilience.</a:t>
            </a:r>
            <a:r>
              <a:rPr lang="en-US" sz="2000" dirty="0">
                <a:latin typeface="Arial"/>
                <a:cs typeface="Arial"/>
              </a:rPr>
              <a:t> 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buNone/>
            </a:pPr>
            <a:r>
              <a:rPr lang="en-US" sz="2000" dirty="0">
                <a:effectLst/>
                <a:latin typeface="Arial"/>
                <a:cs typeface="Arial"/>
              </a:rPr>
              <a:t>Pilot projects would implement the policies described in the </a:t>
            </a:r>
            <a:r>
              <a:rPr lang="en-US" sz="2000" dirty="0">
                <a:latin typeface="Arial"/>
                <a:cs typeface="Arial"/>
              </a:rPr>
              <a:t>Water Plan </a:t>
            </a:r>
            <a:r>
              <a:rPr lang="en-US" sz="2000" dirty="0">
                <a:effectLst/>
                <a:latin typeface="Arial"/>
                <a:cs typeface="Arial"/>
              </a:rPr>
              <a:t>and help refine a watershed resilience approach that builds off of the IRWM Program.</a:t>
            </a:r>
            <a:endParaRPr lang="en-US" sz="2000" b="0" i="0" u="none" strike="noStrike" dirty="0">
              <a:effectLst/>
              <a:latin typeface="Arial"/>
              <a:cs typeface="Arial"/>
            </a:endParaRPr>
          </a:p>
          <a:p>
            <a:pPr rtl="0" fontAlgn="base"/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rtl="0" fontAlgn="base">
              <a:buNone/>
            </a:pPr>
            <a:endParaRPr lang="en-US" sz="14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4ADF7-0EEB-79E6-6458-C18675E97808}"/>
              </a:ext>
            </a:extLst>
          </p:cNvPr>
          <p:cNvSpPr txBox="1"/>
          <p:nvPr/>
        </p:nvSpPr>
        <p:spPr>
          <a:xfrm>
            <a:off x="9423318" y="5512100"/>
            <a:ext cx="7729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DWR 2024</a:t>
            </a:r>
          </a:p>
        </p:txBody>
      </p:sp>
    </p:spTree>
    <p:extLst>
      <p:ext uri="{BB962C8B-B14F-4D97-AF65-F5344CB8AC3E}">
        <p14:creationId xmlns:p14="http://schemas.microsoft.com/office/powerpoint/2010/main" val="1414797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D087-DCFC-5734-9A64-82EE78A9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5689"/>
            <a:ext cx="10515600" cy="1325563"/>
          </a:xfrm>
        </p:spPr>
        <p:txBody>
          <a:bodyPr/>
          <a:lstStyle/>
          <a:p>
            <a:r>
              <a:rPr lang="en-US" dirty="0"/>
              <a:t>Project Timeline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EBFFA34-431C-FEB6-E8AB-5E3114FC3B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9900128"/>
              </p:ext>
            </p:extLst>
          </p:nvPr>
        </p:nvGraphicFramePr>
        <p:xfrm>
          <a:off x="201593" y="819281"/>
          <a:ext cx="11730941" cy="6029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339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D087-DCFC-5734-9A64-82EE78A9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5689"/>
            <a:ext cx="10515600" cy="1325563"/>
          </a:xfrm>
        </p:spPr>
        <p:txBody>
          <a:bodyPr/>
          <a:lstStyle/>
          <a:p>
            <a:r>
              <a:rPr lang="en-US" dirty="0"/>
              <a:t>Near Term 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A86534-3491-7E8E-8D1A-53EBD763E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7227"/>
            <a:ext cx="10635532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Contract with consultant team: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Lead: </a:t>
            </a:r>
            <a:r>
              <a:rPr lang="en-US" dirty="0">
                <a:solidFill>
                  <a:schemeClr val="accent1"/>
                </a:solidFill>
              </a:rPr>
              <a:t>Jacobs Engineering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Outreach: </a:t>
            </a:r>
            <a:r>
              <a:rPr lang="en-US" dirty="0">
                <a:solidFill>
                  <a:schemeClr val="accent1"/>
                </a:solidFill>
              </a:rPr>
              <a:t>Kearns &amp; West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Technical Support: </a:t>
            </a:r>
            <a:r>
              <a:rPr lang="en-US" dirty="0">
                <a:solidFill>
                  <a:schemeClr val="accent1"/>
                </a:solidFill>
              </a:rPr>
              <a:t>Environmental Science &amp; Associates</a:t>
            </a:r>
          </a:p>
          <a:p>
            <a:pPr>
              <a:spcAft>
                <a:spcPts val="1200"/>
              </a:spcAft>
            </a:pPr>
            <a:r>
              <a:rPr lang="en-US" dirty="0"/>
              <a:t>Start development of Watershed Network</a:t>
            </a:r>
          </a:p>
          <a:p>
            <a:pPr>
              <a:spcAft>
                <a:spcPts val="1200"/>
              </a:spcAft>
            </a:pPr>
            <a:r>
              <a:rPr lang="en-US" dirty="0"/>
              <a:t>Develop water budget for the watershed</a:t>
            </a:r>
          </a:p>
          <a:p>
            <a:pPr>
              <a:spcAft>
                <a:spcPts val="1200"/>
              </a:spcAft>
            </a:pPr>
            <a:r>
              <a:rPr lang="en-US" dirty="0"/>
              <a:t>Begin climate hazard assessment</a:t>
            </a:r>
          </a:p>
          <a:p>
            <a:pPr>
              <a:spcAft>
                <a:spcPts val="1200"/>
              </a:spcAft>
            </a:pPr>
            <a:r>
              <a:rPr lang="en-US" dirty="0"/>
              <a:t>Continued engagement with DWR</a:t>
            </a:r>
          </a:p>
        </p:txBody>
      </p:sp>
    </p:spTree>
    <p:extLst>
      <p:ext uri="{BB962C8B-B14F-4D97-AF65-F5344CB8AC3E}">
        <p14:creationId xmlns:p14="http://schemas.microsoft.com/office/powerpoint/2010/main" val="3367809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427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D087-DCFC-5734-9A64-82EE78A9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5689"/>
            <a:ext cx="10515600" cy="1325563"/>
          </a:xfrm>
        </p:spPr>
        <p:txBody>
          <a:bodyPr/>
          <a:lstStyle/>
          <a:p>
            <a:r>
              <a:rPr lang="en-US" dirty="0"/>
              <a:t>Project Scope of Work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B70CC5-5E2F-E53E-3688-4E12D627A137}"/>
              </a:ext>
            </a:extLst>
          </p:cNvPr>
          <p:cNvSpPr/>
          <p:nvPr/>
        </p:nvSpPr>
        <p:spPr>
          <a:xfrm>
            <a:off x="7139456" y="1100590"/>
            <a:ext cx="685027" cy="68502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" name="Rectangle 8" descr="Network">
            <a:extLst>
              <a:ext uri="{FF2B5EF4-FFF2-40B4-BE49-F238E27FC236}">
                <a16:creationId xmlns:a16="http://schemas.microsoft.com/office/drawing/2014/main" id="{AD43EE1D-DAF8-6BB0-FD8D-2A3C437DE17A}"/>
              </a:ext>
            </a:extLst>
          </p:cNvPr>
          <p:cNvSpPr/>
          <p:nvPr/>
        </p:nvSpPr>
        <p:spPr>
          <a:xfrm>
            <a:off x="7283310" y="1223880"/>
            <a:ext cx="397315" cy="39731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B2AFB7-C639-F888-3903-C85DEF948293}"/>
              </a:ext>
            </a:extLst>
          </p:cNvPr>
          <p:cNvSpPr/>
          <p:nvPr/>
        </p:nvSpPr>
        <p:spPr>
          <a:xfrm>
            <a:off x="7139456" y="1905273"/>
            <a:ext cx="685027" cy="68502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" name="Rectangle 11" descr="Magnifying glass">
            <a:extLst>
              <a:ext uri="{FF2B5EF4-FFF2-40B4-BE49-F238E27FC236}">
                <a16:creationId xmlns:a16="http://schemas.microsoft.com/office/drawing/2014/main" id="{B959A236-3EB4-4AAF-4770-D763C9FAF854}"/>
              </a:ext>
            </a:extLst>
          </p:cNvPr>
          <p:cNvSpPr/>
          <p:nvPr/>
        </p:nvSpPr>
        <p:spPr>
          <a:xfrm>
            <a:off x="7290571" y="2049132"/>
            <a:ext cx="397315" cy="39731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C7BF1E5-8C09-3C02-A434-EB217852C5BF}"/>
              </a:ext>
            </a:extLst>
          </p:cNvPr>
          <p:cNvSpPr/>
          <p:nvPr/>
        </p:nvSpPr>
        <p:spPr>
          <a:xfrm>
            <a:off x="7975598" y="1901524"/>
            <a:ext cx="1614706" cy="685027"/>
          </a:xfrm>
          <a:custGeom>
            <a:avLst/>
            <a:gdLst>
              <a:gd name="connsiteX0" fmla="*/ 0 w 1614706"/>
              <a:gd name="connsiteY0" fmla="*/ 0 h 685027"/>
              <a:gd name="connsiteX1" fmla="*/ 1614706 w 1614706"/>
              <a:gd name="connsiteY1" fmla="*/ 0 h 685027"/>
              <a:gd name="connsiteX2" fmla="*/ 1614706 w 1614706"/>
              <a:gd name="connsiteY2" fmla="*/ 685027 h 685027"/>
              <a:gd name="connsiteX3" fmla="*/ 0 w 1614706"/>
              <a:gd name="connsiteY3" fmla="*/ 685027 h 685027"/>
              <a:gd name="connsiteX4" fmla="*/ 0 w 1614706"/>
              <a:gd name="connsiteY4" fmla="*/ 0 h 68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706" h="685027">
                <a:moveTo>
                  <a:pt x="0" y="0"/>
                </a:moveTo>
                <a:lnTo>
                  <a:pt x="1614706" y="0"/>
                </a:lnTo>
                <a:lnTo>
                  <a:pt x="1614706" y="685027"/>
                </a:lnTo>
                <a:lnTo>
                  <a:pt x="0" y="6850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Explore Climate Hazards ​</a:t>
            </a:r>
            <a:endParaRPr lang="en-US" sz="15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8880EA-61C0-2E2E-073E-14DA7E1B9F26}"/>
              </a:ext>
            </a:extLst>
          </p:cNvPr>
          <p:cNvSpPr/>
          <p:nvPr/>
        </p:nvSpPr>
        <p:spPr>
          <a:xfrm>
            <a:off x="7139456" y="2708559"/>
            <a:ext cx="685027" cy="68502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" name="Rectangle 14" descr="Warning">
            <a:extLst>
              <a:ext uri="{FF2B5EF4-FFF2-40B4-BE49-F238E27FC236}">
                <a16:creationId xmlns:a16="http://schemas.microsoft.com/office/drawing/2014/main" id="{8023D40A-41AA-3088-699F-173BB68FD4F0}"/>
              </a:ext>
            </a:extLst>
          </p:cNvPr>
          <p:cNvSpPr/>
          <p:nvPr/>
        </p:nvSpPr>
        <p:spPr>
          <a:xfrm>
            <a:off x="7283311" y="2852411"/>
            <a:ext cx="397315" cy="397315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C366728-993B-C4FD-74D3-0F85C9E575E0}"/>
              </a:ext>
            </a:extLst>
          </p:cNvPr>
          <p:cNvSpPr/>
          <p:nvPr/>
        </p:nvSpPr>
        <p:spPr>
          <a:xfrm>
            <a:off x="7997311" y="2686036"/>
            <a:ext cx="2184077" cy="685027"/>
          </a:xfrm>
          <a:custGeom>
            <a:avLst/>
            <a:gdLst>
              <a:gd name="connsiteX0" fmla="*/ 0 w 1614706"/>
              <a:gd name="connsiteY0" fmla="*/ 0 h 685027"/>
              <a:gd name="connsiteX1" fmla="*/ 1614706 w 1614706"/>
              <a:gd name="connsiteY1" fmla="*/ 0 h 685027"/>
              <a:gd name="connsiteX2" fmla="*/ 1614706 w 1614706"/>
              <a:gd name="connsiteY2" fmla="*/ 685027 h 685027"/>
              <a:gd name="connsiteX3" fmla="*/ 0 w 1614706"/>
              <a:gd name="connsiteY3" fmla="*/ 685027 h 685027"/>
              <a:gd name="connsiteX4" fmla="*/ 0 w 1614706"/>
              <a:gd name="connsiteY4" fmla="*/ 0 h 68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706" h="685027">
                <a:moveTo>
                  <a:pt x="0" y="0"/>
                </a:moveTo>
                <a:lnTo>
                  <a:pt x="1614706" y="0"/>
                </a:lnTo>
                <a:lnTo>
                  <a:pt x="1614706" y="685027"/>
                </a:lnTo>
                <a:lnTo>
                  <a:pt x="0" y="6850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Assess Climate Vulnerabilities and Risks ​</a:t>
            </a:r>
            <a:endParaRPr lang="en-US" sz="15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51DBEA-42D6-2442-D70B-96A8742ACBCD}"/>
              </a:ext>
            </a:extLst>
          </p:cNvPr>
          <p:cNvSpPr/>
          <p:nvPr/>
        </p:nvSpPr>
        <p:spPr>
          <a:xfrm>
            <a:off x="7141018" y="3484267"/>
            <a:ext cx="685027" cy="68502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" name="Rectangle 17" descr="Checkmark">
            <a:extLst>
              <a:ext uri="{FF2B5EF4-FFF2-40B4-BE49-F238E27FC236}">
                <a16:creationId xmlns:a16="http://schemas.microsoft.com/office/drawing/2014/main" id="{59E97361-96D1-E5BA-B61F-DD780361BC74}"/>
              </a:ext>
            </a:extLst>
          </p:cNvPr>
          <p:cNvSpPr/>
          <p:nvPr/>
        </p:nvSpPr>
        <p:spPr>
          <a:xfrm>
            <a:off x="7284872" y="3628121"/>
            <a:ext cx="397315" cy="397315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5E3F207-8B71-F1FD-7805-3032DA5035F4}"/>
              </a:ext>
            </a:extLst>
          </p:cNvPr>
          <p:cNvSpPr/>
          <p:nvPr/>
        </p:nvSpPr>
        <p:spPr>
          <a:xfrm>
            <a:off x="7972828" y="3484267"/>
            <a:ext cx="1803590" cy="685027"/>
          </a:xfrm>
          <a:custGeom>
            <a:avLst/>
            <a:gdLst>
              <a:gd name="connsiteX0" fmla="*/ 0 w 1614706"/>
              <a:gd name="connsiteY0" fmla="*/ 0 h 685027"/>
              <a:gd name="connsiteX1" fmla="*/ 1614706 w 1614706"/>
              <a:gd name="connsiteY1" fmla="*/ 0 h 685027"/>
              <a:gd name="connsiteX2" fmla="*/ 1614706 w 1614706"/>
              <a:gd name="connsiteY2" fmla="*/ 685027 h 685027"/>
              <a:gd name="connsiteX3" fmla="*/ 0 w 1614706"/>
              <a:gd name="connsiteY3" fmla="*/ 685027 h 685027"/>
              <a:gd name="connsiteX4" fmla="*/ 0 w 1614706"/>
              <a:gd name="connsiteY4" fmla="*/ 0 h 68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706" h="685027">
                <a:moveTo>
                  <a:pt x="0" y="0"/>
                </a:moveTo>
                <a:lnTo>
                  <a:pt x="1614706" y="0"/>
                </a:lnTo>
                <a:lnTo>
                  <a:pt x="1614706" y="685027"/>
                </a:lnTo>
                <a:lnTo>
                  <a:pt x="0" y="6850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Develop and Evaluate Adaptation Strategies​</a:t>
            </a:r>
            <a:endParaRPr lang="en-US" sz="15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E52900D-1543-A7FD-EDB5-C0503D9A9570}"/>
              </a:ext>
            </a:extLst>
          </p:cNvPr>
          <p:cNvSpPr/>
          <p:nvPr/>
        </p:nvSpPr>
        <p:spPr>
          <a:xfrm>
            <a:off x="7141018" y="4260014"/>
            <a:ext cx="685027" cy="68502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1" name="Rectangle 20" descr="Bullseye">
            <a:extLst>
              <a:ext uri="{FF2B5EF4-FFF2-40B4-BE49-F238E27FC236}">
                <a16:creationId xmlns:a16="http://schemas.microsoft.com/office/drawing/2014/main" id="{054A6E9A-9ECB-10F2-8F5D-EA4B7CC3F52D}"/>
              </a:ext>
            </a:extLst>
          </p:cNvPr>
          <p:cNvSpPr/>
          <p:nvPr/>
        </p:nvSpPr>
        <p:spPr>
          <a:xfrm>
            <a:off x="7284875" y="4403868"/>
            <a:ext cx="397315" cy="397315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FB6407-82B0-DB8E-9E81-C24ADF9D3193}"/>
              </a:ext>
            </a:extLst>
          </p:cNvPr>
          <p:cNvSpPr/>
          <p:nvPr/>
        </p:nvSpPr>
        <p:spPr>
          <a:xfrm>
            <a:off x="7969901" y="4168175"/>
            <a:ext cx="2127872" cy="889061"/>
          </a:xfrm>
          <a:custGeom>
            <a:avLst/>
            <a:gdLst>
              <a:gd name="connsiteX0" fmla="*/ 0 w 1997134"/>
              <a:gd name="connsiteY0" fmla="*/ 0 h 1153222"/>
              <a:gd name="connsiteX1" fmla="*/ 1997134 w 1997134"/>
              <a:gd name="connsiteY1" fmla="*/ 0 h 1153222"/>
              <a:gd name="connsiteX2" fmla="*/ 1997134 w 1997134"/>
              <a:gd name="connsiteY2" fmla="*/ 1153222 h 1153222"/>
              <a:gd name="connsiteX3" fmla="*/ 0 w 1997134"/>
              <a:gd name="connsiteY3" fmla="*/ 1153222 h 1153222"/>
              <a:gd name="connsiteX4" fmla="*/ 0 w 1997134"/>
              <a:gd name="connsiteY4" fmla="*/ 0 h 115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7134" h="1153222">
                <a:moveTo>
                  <a:pt x="0" y="0"/>
                </a:moveTo>
                <a:lnTo>
                  <a:pt x="1997134" y="0"/>
                </a:lnTo>
                <a:lnTo>
                  <a:pt x="1997134" y="1153222"/>
                </a:lnTo>
                <a:lnTo>
                  <a:pt x="0" y="11532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Develop Implementation Strategies</a:t>
            </a:r>
            <a:endParaRPr lang="en-US" sz="15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1D94F12-A5A6-488D-F865-AFED1E97FA06}"/>
              </a:ext>
            </a:extLst>
          </p:cNvPr>
          <p:cNvSpPr/>
          <p:nvPr/>
        </p:nvSpPr>
        <p:spPr>
          <a:xfrm>
            <a:off x="7139456" y="5035391"/>
            <a:ext cx="685027" cy="685027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4" name="Rectangle 23" descr="Bar chart">
            <a:extLst>
              <a:ext uri="{FF2B5EF4-FFF2-40B4-BE49-F238E27FC236}">
                <a16:creationId xmlns:a16="http://schemas.microsoft.com/office/drawing/2014/main" id="{3718D173-DBAD-E742-2F68-097C8F90F96C}"/>
              </a:ext>
            </a:extLst>
          </p:cNvPr>
          <p:cNvSpPr/>
          <p:nvPr/>
        </p:nvSpPr>
        <p:spPr>
          <a:xfrm>
            <a:off x="7283312" y="5179244"/>
            <a:ext cx="397315" cy="397315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B00EA19-1F97-CC7E-9F3A-0528CD77A76E}"/>
              </a:ext>
            </a:extLst>
          </p:cNvPr>
          <p:cNvSpPr/>
          <p:nvPr/>
        </p:nvSpPr>
        <p:spPr>
          <a:xfrm>
            <a:off x="7959502" y="5034643"/>
            <a:ext cx="1614706" cy="685027"/>
          </a:xfrm>
          <a:custGeom>
            <a:avLst/>
            <a:gdLst>
              <a:gd name="connsiteX0" fmla="*/ 0 w 1614706"/>
              <a:gd name="connsiteY0" fmla="*/ 0 h 685027"/>
              <a:gd name="connsiteX1" fmla="*/ 1614706 w 1614706"/>
              <a:gd name="connsiteY1" fmla="*/ 0 h 685027"/>
              <a:gd name="connsiteX2" fmla="*/ 1614706 w 1614706"/>
              <a:gd name="connsiteY2" fmla="*/ 685027 h 685027"/>
              <a:gd name="connsiteX3" fmla="*/ 0 w 1614706"/>
              <a:gd name="connsiteY3" fmla="*/ 685027 h 685027"/>
              <a:gd name="connsiteX4" fmla="*/ 0 w 1614706"/>
              <a:gd name="connsiteY4" fmla="*/ 0 h 68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706" h="685027">
                <a:moveTo>
                  <a:pt x="0" y="0"/>
                </a:moveTo>
                <a:lnTo>
                  <a:pt x="1614706" y="0"/>
                </a:lnTo>
                <a:lnTo>
                  <a:pt x="1614706" y="685027"/>
                </a:lnTo>
                <a:lnTo>
                  <a:pt x="0" y="6850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Develop Tracking Metrics​</a:t>
            </a:r>
            <a:endParaRPr lang="en-US" sz="15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 descr="Blueprint with solid fill">
            <a:extLst>
              <a:ext uri="{FF2B5EF4-FFF2-40B4-BE49-F238E27FC236}">
                <a16:creationId xmlns:a16="http://schemas.microsoft.com/office/drawing/2014/main" id="{A18F2495-8BBC-1D8A-82C2-288D8122F0FC}"/>
              </a:ext>
            </a:extLst>
          </p:cNvPr>
          <p:cNvSpPr/>
          <p:nvPr/>
        </p:nvSpPr>
        <p:spPr>
          <a:xfrm>
            <a:off x="7200334" y="5975720"/>
            <a:ext cx="397315" cy="397315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F44B00A-9623-42F5-DAB3-B36060DB74FA}"/>
              </a:ext>
            </a:extLst>
          </p:cNvPr>
          <p:cNvSpPr/>
          <p:nvPr/>
        </p:nvSpPr>
        <p:spPr>
          <a:xfrm>
            <a:off x="7970476" y="5831865"/>
            <a:ext cx="1753229" cy="685027"/>
          </a:xfrm>
          <a:custGeom>
            <a:avLst/>
            <a:gdLst>
              <a:gd name="connsiteX0" fmla="*/ 0 w 1614706"/>
              <a:gd name="connsiteY0" fmla="*/ 0 h 685027"/>
              <a:gd name="connsiteX1" fmla="*/ 1614706 w 1614706"/>
              <a:gd name="connsiteY1" fmla="*/ 0 h 685027"/>
              <a:gd name="connsiteX2" fmla="*/ 1614706 w 1614706"/>
              <a:gd name="connsiteY2" fmla="*/ 685027 h 685027"/>
              <a:gd name="connsiteX3" fmla="*/ 0 w 1614706"/>
              <a:gd name="connsiteY3" fmla="*/ 685027 h 685027"/>
              <a:gd name="connsiteX4" fmla="*/ 0 w 1614706"/>
              <a:gd name="connsiteY4" fmla="*/ 0 h 68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4706" h="685027">
                <a:moveTo>
                  <a:pt x="0" y="0"/>
                </a:moveTo>
                <a:lnTo>
                  <a:pt x="1614706" y="0"/>
                </a:lnTo>
                <a:lnTo>
                  <a:pt x="1614706" y="685027"/>
                </a:lnTo>
                <a:lnTo>
                  <a:pt x="0" y="6850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Develop Watershed Resilience Plan ​</a:t>
            </a:r>
            <a:endParaRPr lang="en-US" sz="15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8BE5328-12E5-D04C-98D4-9EC325B8664E}"/>
              </a:ext>
            </a:extLst>
          </p:cNvPr>
          <p:cNvSpPr/>
          <p:nvPr/>
        </p:nvSpPr>
        <p:spPr>
          <a:xfrm>
            <a:off x="7139456" y="5831865"/>
            <a:ext cx="685027" cy="685027"/>
          </a:xfrm>
          <a:prstGeom prst="ellipse">
            <a:avLst/>
          </a:prstGeom>
          <a:solidFill>
            <a:srgbClr val="B64AAE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9" name="Rectangle 28" descr="List with solid fill">
            <a:extLst>
              <a:ext uri="{FF2B5EF4-FFF2-40B4-BE49-F238E27FC236}">
                <a16:creationId xmlns:a16="http://schemas.microsoft.com/office/drawing/2014/main" id="{D99F8F89-2D00-3BB4-45F5-0351EEF1E3D3}"/>
              </a:ext>
            </a:extLst>
          </p:cNvPr>
          <p:cNvSpPr/>
          <p:nvPr/>
        </p:nvSpPr>
        <p:spPr>
          <a:xfrm>
            <a:off x="7289815" y="5997569"/>
            <a:ext cx="397315" cy="397315"/>
          </a:xfrm>
          <a:prstGeom prst="rect">
            <a:avLst/>
          </a:pr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E80F9A9-36E7-4EAE-F86B-E3629FA174FC}"/>
              </a:ext>
            </a:extLst>
          </p:cNvPr>
          <p:cNvSpPr/>
          <p:nvPr/>
        </p:nvSpPr>
        <p:spPr>
          <a:xfrm>
            <a:off x="8011567" y="1100587"/>
            <a:ext cx="3354392" cy="685027"/>
          </a:xfrm>
          <a:custGeom>
            <a:avLst/>
            <a:gdLst>
              <a:gd name="connsiteX0" fmla="*/ 0 w 1051513"/>
              <a:gd name="connsiteY0" fmla="*/ 0 h 685027"/>
              <a:gd name="connsiteX1" fmla="*/ 1051513 w 1051513"/>
              <a:gd name="connsiteY1" fmla="*/ 0 h 685027"/>
              <a:gd name="connsiteX2" fmla="*/ 1051513 w 1051513"/>
              <a:gd name="connsiteY2" fmla="*/ 685027 h 685027"/>
              <a:gd name="connsiteX3" fmla="*/ 0 w 1051513"/>
              <a:gd name="connsiteY3" fmla="*/ 685027 h 685027"/>
              <a:gd name="connsiteX4" fmla="*/ 0 w 1051513"/>
              <a:gd name="connsiteY4" fmla="*/ 0 h 68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13" h="685027">
                <a:moveTo>
                  <a:pt x="0" y="0"/>
                </a:moveTo>
                <a:lnTo>
                  <a:pt x="1051513" y="0"/>
                </a:lnTo>
                <a:lnTo>
                  <a:pt x="1051513" y="685027"/>
                </a:lnTo>
                <a:lnTo>
                  <a:pt x="0" y="6850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Build Inclusive Watershed Networks</a:t>
            </a:r>
          </a:p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Define Project Area</a:t>
            </a:r>
            <a:r>
              <a:rPr lang="en-US" sz="15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 ​</a:t>
            </a:r>
            <a:endParaRPr lang="en-US" sz="15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D98438-BDBB-59B7-5CF0-F08A7CD6C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107" y="1825625"/>
            <a:ext cx="5626693" cy="4351338"/>
          </a:xfrm>
        </p:spPr>
        <p:txBody>
          <a:bodyPr/>
          <a:lstStyle/>
          <a:p>
            <a:r>
              <a:rPr lang="en-US" dirty="0"/>
              <a:t>Project includes significant outreach efforts to engage:</a:t>
            </a:r>
          </a:p>
          <a:p>
            <a:pPr lvl="1"/>
            <a:r>
              <a:rPr lang="en-US" dirty="0"/>
              <a:t>Vulnerable communities</a:t>
            </a:r>
          </a:p>
          <a:p>
            <a:pPr lvl="1"/>
            <a:r>
              <a:rPr lang="en-US" dirty="0"/>
              <a:t>Tribes </a:t>
            </a:r>
          </a:p>
          <a:p>
            <a:pPr lvl="1"/>
            <a:r>
              <a:rPr lang="en-US" dirty="0"/>
              <a:t>Other stakeholders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Use latest climate science to assess watershed vulnerabilities and inform robust strategies.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67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D087-DCFC-5734-9A64-82EE78A9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68" y="-101443"/>
            <a:ext cx="10515600" cy="1325563"/>
          </a:xfrm>
        </p:spPr>
        <p:txBody>
          <a:bodyPr/>
          <a:lstStyle/>
          <a:p>
            <a:r>
              <a:rPr lang="en-US" dirty="0"/>
              <a:t>Assess Climate Vulnerabilities and Risks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D98438-BDBB-59B7-5CF0-F08A7CD6C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1078" y="952204"/>
            <a:ext cx="10124122" cy="5772446"/>
          </a:xfrm>
        </p:spPr>
        <p:txBody>
          <a:bodyPr>
            <a:normAutofit/>
          </a:bodyPr>
          <a:lstStyle/>
          <a:p>
            <a:r>
              <a:rPr lang="en-US" dirty="0"/>
              <a:t>Use the latest climate projections:</a:t>
            </a:r>
          </a:p>
          <a:p>
            <a:pPr lvl="1"/>
            <a:r>
              <a:rPr lang="en-US" dirty="0"/>
              <a:t>Coupled Model Intercomparison Project 6 (CMIP6)</a:t>
            </a:r>
          </a:p>
          <a:p>
            <a:pPr lvl="1"/>
            <a:r>
              <a:rPr lang="en-US" dirty="0"/>
              <a:t>Downscaled hydrology using the USGS Basin Characterization Model (BCM)</a:t>
            </a:r>
          </a:p>
          <a:p>
            <a:r>
              <a:rPr lang="en-US" dirty="0"/>
              <a:t>Evaluate risks for multiple water sectors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Identify priority risk areas based on level of risk</a:t>
            </a:r>
          </a:p>
          <a:p>
            <a:r>
              <a:rPr lang="en-US" dirty="0"/>
              <a:t>Build from previous climate resiliency assessments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Sonoma Water Climate Adaptation Plan (2021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Regional Water Supply Resiliency Plan (to be completed in 2024)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Sonoma County Flood Resiliency Study (ongoing)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7F5056-215F-C4A1-E635-467E57090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000615"/>
              </p:ext>
            </p:extLst>
          </p:nvPr>
        </p:nvGraphicFramePr>
        <p:xfrm>
          <a:off x="1661486" y="3017530"/>
          <a:ext cx="8128000" cy="1164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423855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114930"/>
                    </a:ext>
                  </a:extLst>
                </a:gridCol>
              </a:tblGrid>
              <a:tr h="388328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Surface Water Supply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Groundwater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646894"/>
                  </a:ext>
                </a:extLst>
              </a:tr>
              <a:tr h="38832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Flood Risk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Water Quality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243550"/>
                  </a:ext>
                </a:extLst>
              </a:tr>
              <a:tr h="38832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Ecosystems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Wildfire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865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088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F6C6-20F6-2E09-94D4-968428E6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Watershed Resilience Program </a:t>
            </a:r>
            <a:br>
              <a:rPr lang="en-US" dirty="0"/>
            </a:br>
            <a:r>
              <a:rPr lang="en-US" dirty="0"/>
              <a:t>DWR’s Intent and Anticipated Outcomes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B65A3BA0-7425-6526-0667-AA153F9E20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775809"/>
              </p:ext>
            </p:extLst>
          </p:nvPr>
        </p:nvGraphicFramePr>
        <p:xfrm>
          <a:off x="836675" y="138383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202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D087-DCFC-5734-9A64-82EE78A9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Project Grantees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9D5D9-7D2B-3E1D-8579-251F2D124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107" y="1825625"/>
            <a:ext cx="5626693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Funded and managed by DWR.</a:t>
            </a:r>
          </a:p>
          <a:p>
            <a:pPr>
              <a:spcAft>
                <a:spcPts val="1200"/>
              </a:spcAft>
            </a:pPr>
            <a:r>
              <a:rPr lang="en-US" dirty="0"/>
              <a:t>$10M equally allocated to 5 pilots.</a:t>
            </a:r>
          </a:p>
          <a:p>
            <a:pPr>
              <a:spcAft>
                <a:spcPts val="1200"/>
              </a:spcAft>
            </a:pPr>
            <a:r>
              <a:rPr lang="en-US" dirty="0"/>
              <a:t>Watersheds selected throughout the state.</a:t>
            </a:r>
          </a:p>
          <a:p>
            <a:pPr>
              <a:spcAft>
                <a:spcPts val="1200"/>
              </a:spcAft>
            </a:pPr>
            <a:r>
              <a:rPr lang="en-US" dirty="0"/>
              <a:t>Eligible entities – public agencies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BBA3BBE-3B1B-F69A-4D53-88566A724A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810342"/>
              </p:ext>
            </p:extLst>
          </p:nvPr>
        </p:nvGraphicFramePr>
        <p:xfrm>
          <a:off x="6322057" y="2079904"/>
          <a:ext cx="5414068" cy="325864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729547">
                  <a:extLst>
                    <a:ext uri="{9D8B030D-6E8A-4147-A177-3AD203B41FA5}">
                      <a16:colId xmlns:a16="http://schemas.microsoft.com/office/drawing/2014/main" val="3323629642"/>
                    </a:ext>
                  </a:extLst>
                </a:gridCol>
                <a:gridCol w="2762170">
                  <a:extLst>
                    <a:ext uri="{9D8B030D-6E8A-4147-A177-3AD203B41FA5}">
                      <a16:colId xmlns:a16="http://schemas.microsoft.com/office/drawing/2014/main" val="3506793938"/>
                    </a:ext>
                  </a:extLst>
                </a:gridCol>
                <a:gridCol w="922351">
                  <a:extLst>
                    <a:ext uri="{9D8B030D-6E8A-4147-A177-3AD203B41FA5}">
                      <a16:colId xmlns:a16="http://schemas.microsoft.com/office/drawing/2014/main" val="1144775194"/>
                    </a:ext>
                  </a:extLst>
                </a:gridCol>
              </a:tblGrid>
              <a:tr h="3155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cap="all" spc="60" dirty="0">
                          <a:solidFill>
                            <a:schemeClr val="tx1"/>
                          </a:solidFill>
                        </a:rPr>
                        <a:t>Watershed</a:t>
                      </a:r>
                    </a:p>
                  </a:txBody>
                  <a:tcPr marL="68981" marR="68981" marT="68981" marB="6898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cap="all" spc="60" dirty="0">
                          <a:solidFill>
                            <a:schemeClr val="tx1"/>
                          </a:solidFill>
                        </a:rPr>
                        <a:t>Agency</a:t>
                      </a:r>
                    </a:p>
                  </a:txBody>
                  <a:tcPr marL="68981" marR="68981" marT="68981" marB="6898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cap="all" spc="60" dirty="0">
                          <a:solidFill>
                            <a:schemeClr val="tx1"/>
                          </a:solidFill>
                        </a:rPr>
                        <a:t>Budget</a:t>
                      </a:r>
                    </a:p>
                  </a:txBody>
                  <a:tcPr marL="68981" marR="68981" marT="68981" marB="6898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918159"/>
                  </a:ext>
                </a:extLst>
              </a:tr>
              <a:tr h="54271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American River</a:t>
                      </a:r>
                    </a:p>
                  </a:txBody>
                  <a:tcPr marL="68981" marR="68981" marT="34491" marB="68981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Regional Water Authority</a:t>
                      </a: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$2M</a:t>
                      </a: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8220"/>
                  </a:ext>
                </a:extLst>
              </a:tr>
              <a:tr h="51173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Calaveras</a:t>
                      </a: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Stockton East Water District</a:t>
                      </a: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$2M</a:t>
                      </a:r>
                    </a:p>
                    <a:p>
                      <a:pPr marL="0" indent="0">
                        <a:buNone/>
                      </a:pPr>
                      <a:endParaRPr lang="en-US" sz="1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714231"/>
                  </a:ext>
                </a:extLst>
              </a:tr>
              <a:tr h="5141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Pajaro River</a:t>
                      </a:r>
                    </a:p>
                  </a:txBody>
                  <a:tcPr marL="68981" marR="68981" marT="34491" marB="68981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cap="none" spc="0" baseline="0" noProof="0" dirty="0" err="1">
                          <a:solidFill>
                            <a:schemeClr val="tx1"/>
                          </a:solidFill>
                          <a:latin typeface="Calibri"/>
                        </a:rPr>
                        <a:t>Pajaro</a:t>
                      </a:r>
                      <a:r>
                        <a:rPr lang="en-US" sz="1600" b="0" i="0" u="none" strike="noStrike" cap="none" spc="0" baseline="0" noProof="0" dirty="0">
                          <a:solidFill>
                            <a:schemeClr val="tx1"/>
                          </a:solidFill>
                          <a:latin typeface="Calibri"/>
                        </a:rPr>
                        <a:t> Valley Water Management Agency</a:t>
                      </a:r>
                      <a:endParaRPr lang="en-US" sz="1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$2M</a:t>
                      </a:r>
                    </a:p>
                    <a:p>
                      <a:pPr marL="0" lvl="0" indent="0">
                        <a:buNone/>
                      </a:pPr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09807"/>
                  </a:ext>
                </a:extLst>
              </a:tr>
              <a:tr h="53092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Russian River</a:t>
                      </a: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Sonoma County Water Agency</a:t>
                      </a: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$2M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sz="1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844291"/>
                  </a:ext>
                </a:extLst>
              </a:tr>
              <a:tr h="53092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Ventura </a:t>
                      </a:r>
                    </a:p>
                  </a:txBody>
                  <a:tcPr marL="68981" marR="68981" marT="34491" marB="68981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cap="none" spc="0" baseline="0" noProof="0" dirty="0">
                          <a:solidFill>
                            <a:schemeClr val="tx1"/>
                          </a:solidFill>
                          <a:latin typeface="Calibri"/>
                        </a:rPr>
                        <a:t>Ventura County Resource Conservation District</a:t>
                      </a:r>
                      <a:endParaRPr lang="en-US" sz="1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 dirty="0">
                          <a:solidFill>
                            <a:schemeClr val="tx1"/>
                          </a:solidFill>
                        </a:rPr>
                        <a:t>$2M</a:t>
                      </a:r>
                    </a:p>
                    <a:p>
                      <a:pPr marL="0" lvl="0" indent="0">
                        <a:buNone/>
                      </a:pPr>
                      <a:endParaRPr lang="en-US" sz="16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68981" marR="68981" marT="34491" marB="6898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31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413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854327-2BF9-FC5E-AC1F-0963FE72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906"/>
            <a:ext cx="10515600" cy="1325563"/>
          </a:xfrm>
        </p:spPr>
        <p:txBody>
          <a:bodyPr/>
          <a:lstStyle/>
          <a:p>
            <a:r>
              <a:rPr lang="en-US" dirty="0"/>
              <a:t>Watershed Resilience Planning Process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8FEAC18-DE5B-0AE0-F0D6-B2BE482D9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6502" y="2211864"/>
            <a:ext cx="3618381" cy="3165257"/>
          </a:xfrm>
        </p:spPr>
        <p:txBody>
          <a:bodyPr vert="horz" wrap="square" lIns="0" tIns="45720" rIns="91440" bIns="45720" rtlCol="0" anchor="ctr">
            <a:noAutofit/>
          </a:bodyPr>
          <a:lstStyle/>
          <a:p>
            <a:pPr>
              <a:buNone/>
            </a:pPr>
            <a:r>
              <a:rPr lang="en-US" sz="2400" b="1" dirty="0"/>
              <a:t>Steps for Resilience Planning:</a:t>
            </a:r>
          </a:p>
          <a:p>
            <a:pPr>
              <a:buNone/>
            </a:pPr>
            <a:r>
              <a:rPr lang="en-US" sz="1600" b="1" i="1" dirty="0"/>
              <a:t>Step 1: Set the Stage</a:t>
            </a:r>
          </a:p>
          <a:p>
            <a:pPr>
              <a:buNone/>
            </a:pPr>
            <a:r>
              <a:rPr lang="en-US" sz="1600" b="1" i="1" dirty="0"/>
              <a:t>Step 2: Explore Hazards</a:t>
            </a:r>
          </a:p>
          <a:p>
            <a:pPr>
              <a:buNone/>
            </a:pPr>
            <a:r>
              <a:rPr lang="en-US" sz="1600" b="1" i="1" dirty="0"/>
              <a:t>Step 3: Assess Vulnerabilities and Risk</a:t>
            </a:r>
          </a:p>
          <a:p>
            <a:pPr>
              <a:buNone/>
            </a:pPr>
            <a:r>
              <a:rPr lang="en-US" sz="1600" b="1" i="1" dirty="0"/>
              <a:t>Step 4: Develop Adaptation Strategies</a:t>
            </a:r>
          </a:p>
          <a:p>
            <a:pPr>
              <a:buNone/>
            </a:pPr>
            <a:r>
              <a:rPr lang="en-US" sz="1600" b="1" i="1" dirty="0"/>
              <a:t>Step 5: Implement and Monitor</a:t>
            </a:r>
            <a:endParaRPr lang="en-US" sz="1600" i="1" dirty="0"/>
          </a:p>
          <a:p>
            <a:pPr>
              <a:buNone/>
            </a:pPr>
            <a:endParaRPr lang="en-US" dirty="0">
              <a:cs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6F08149-02A4-9867-4467-16702DB4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63" y="1058004"/>
            <a:ext cx="5953064" cy="5472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B5A4C2-F407-2A6C-D4ED-C54503967896}"/>
              </a:ext>
            </a:extLst>
          </p:cNvPr>
          <p:cNvSpPr txBox="1"/>
          <p:nvPr/>
        </p:nvSpPr>
        <p:spPr>
          <a:xfrm>
            <a:off x="294063" y="5799996"/>
            <a:ext cx="138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provided by DWR</a:t>
            </a:r>
          </a:p>
        </p:txBody>
      </p:sp>
    </p:spTree>
    <p:extLst>
      <p:ext uri="{BB962C8B-B14F-4D97-AF65-F5344CB8AC3E}">
        <p14:creationId xmlns:p14="http://schemas.microsoft.com/office/powerpoint/2010/main" val="293883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D087-DCFC-5734-9A64-82EE78A9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68" y="92367"/>
            <a:ext cx="10515600" cy="1325563"/>
          </a:xfrm>
        </p:spPr>
        <p:txBody>
          <a:bodyPr/>
          <a:lstStyle/>
          <a:p>
            <a:r>
              <a:rPr lang="en-US" dirty="0"/>
              <a:t>Water Equity</a:t>
            </a:r>
            <a:br>
              <a:rPr lang="en-US" dirty="0"/>
            </a:br>
            <a:r>
              <a:rPr lang="en-US" dirty="0"/>
              <a:t>Defined by the U.S. Water Alliance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D98438-BDBB-59B7-5CF0-F08A7CD6C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867" y="1619856"/>
            <a:ext cx="8761964" cy="4819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Water equity occurs when </a:t>
            </a:r>
            <a:r>
              <a:rPr lang="en-US" sz="3600" b="1" dirty="0"/>
              <a:t>all</a:t>
            </a:r>
            <a:r>
              <a:rPr lang="en-US" sz="3600" dirty="0"/>
              <a:t> communities: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Have access to clean, safe, affordable drinking water.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Are resilient in the face of floods, drought, and other climate risks.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Have a role in decision-making processes related to water management in their communities.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Share in the economic, social, and environmental benefits of water systems.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Water Equity - US Water Alliance">
            <a:extLst>
              <a:ext uri="{FF2B5EF4-FFF2-40B4-BE49-F238E27FC236}">
                <a16:creationId xmlns:a16="http://schemas.microsoft.com/office/drawing/2014/main" id="{9AADDC04-C1E4-C898-2184-B45E2E343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918" y="4153850"/>
            <a:ext cx="3851082" cy="25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461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User network outline">
            <a:extLst>
              <a:ext uri="{FF2B5EF4-FFF2-40B4-BE49-F238E27FC236}">
                <a16:creationId xmlns:a16="http://schemas.microsoft.com/office/drawing/2014/main" id="{046F1F4B-C26F-2CAE-570C-A0269A416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224" y="1299307"/>
            <a:ext cx="5187296" cy="518729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4DC768C-EA3E-1825-D808-E19857EE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7"/>
            <a:ext cx="6117158" cy="4175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1 –</a:t>
            </a:r>
            <a:r>
              <a:rPr lang="en-US" sz="9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9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9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 the Stage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0E31DD-F975-9005-C465-B08F81F1D707}"/>
              </a:ext>
            </a:extLst>
          </p:cNvPr>
          <p:cNvSpPr txBox="1"/>
          <p:nvPr/>
        </p:nvSpPr>
        <p:spPr>
          <a:xfrm>
            <a:off x="8955416" y="3145656"/>
            <a:ext cx="1205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Watershed</a:t>
            </a:r>
          </a:p>
          <a:p>
            <a:pPr algn="ctr"/>
            <a:r>
              <a:rPr lang="en-US"/>
              <a:t>&amp; Planning</a:t>
            </a:r>
          </a:p>
          <a:p>
            <a:pPr algn="ctr"/>
            <a:r>
              <a:rPr lang="en-US"/>
              <a:t>Boundary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FE468-B730-BC69-2CA3-52C3BC35EC1C}"/>
              </a:ext>
            </a:extLst>
          </p:cNvPr>
          <p:cNvSpPr txBox="1"/>
          <p:nvPr/>
        </p:nvSpPr>
        <p:spPr>
          <a:xfrm>
            <a:off x="8955411" y="4449811"/>
            <a:ext cx="1205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Form the</a:t>
            </a:r>
          </a:p>
          <a:p>
            <a:pPr algn="ctr"/>
            <a:r>
              <a:rPr lang="en-US"/>
              <a:t>Watershed</a:t>
            </a:r>
          </a:p>
          <a:p>
            <a:pPr algn="ctr"/>
            <a:r>
              <a:rPr lang="en-US"/>
              <a:t>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CF29C4-2887-3A63-6F49-E6527C75092C}"/>
              </a:ext>
            </a:extLst>
          </p:cNvPr>
          <p:cNvSpPr txBox="1"/>
          <p:nvPr/>
        </p:nvSpPr>
        <p:spPr>
          <a:xfrm>
            <a:off x="8561754" y="1890609"/>
            <a:ext cx="1992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Identify </a:t>
            </a:r>
          </a:p>
          <a:p>
            <a:pPr algn="ctr"/>
            <a:r>
              <a:rPr lang="en-US"/>
              <a:t>Existing</a:t>
            </a:r>
          </a:p>
          <a:p>
            <a:pPr algn="ctr"/>
            <a:r>
              <a:rPr lang="en-US"/>
              <a:t>Networks</a:t>
            </a:r>
          </a:p>
        </p:txBody>
      </p:sp>
      <p:pic>
        <p:nvPicPr>
          <p:cNvPr id="15" name="Graphic 14" descr="Users outline">
            <a:extLst>
              <a:ext uri="{FF2B5EF4-FFF2-40B4-BE49-F238E27FC236}">
                <a16:creationId xmlns:a16="http://schemas.microsoft.com/office/drawing/2014/main" id="{DEAED222-B1D3-8100-3C6C-BFDF004CA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6581" y="1899539"/>
            <a:ext cx="914400" cy="914400"/>
          </a:xfrm>
          <a:prstGeom prst="rect">
            <a:avLst/>
          </a:prstGeom>
        </p:spPr>
      </p:pic>
      <p:pic>
        <p:nvPicPr>
          <p:cNvPr id="16" name="Graphic 15" descr="Compass outline">
            <a:extLst>
              <a:ext uri="{FF2B5EF4-FFF2-40B4-BE49-F238E27FC236}">
                <a16:creationId xmlns:a16="http://schemas.microsoft.com/office/drawing/2014/main" id="{92D48FBF-3B84-9F74-6F55-F931E2D26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88470" y="3129662"/>
            <a:ext cx="914400" cy="914400"/>
          </a:xfrm>
          <a:prstGeom prst="rect">
            <a:avLst/>
          </a:prstGeom>
        </p:spPr>
      </p:pic>
      <p:pic>
        <p:nvPicPr>
          <p:cNvPr id="17" name="Graphic 16" descr="User network outline">
            <a:extLst>
              <a:ext uri="{FF2B5EF4-FFF2-40B4-BE49-F238E27FC236}">
                <a16:creationId xmlns:a16="http://schemas.microsoft.com/office/drawing/2014/main" id="{A3922EEE-278E-F2FD-2BC0-2D791DE7E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13348" y="4454276"/>
            <a:ext cx="914400" cy="9144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A0F2AF-EAC1-3F15-849F-E85605BC101F}"/>
              </a:ext>
            </a:extLst>
          </p:cNvPr>
          <p:cNvCxnSpPr/>
          <p:nvPr/>
        </p:nvCxnSpPr>
        <p:spPr>
          <a:xfrm>
            <a:off x="7533409" y="1899539"/>
            <a:ext cx="0" cy="36591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428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D087-DCFC-5734-9A64-82EE78A9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68" y="12857"/>
            <a:ext cx="10515600" cy="1325563"/>
          </a:xfrm>
        </p:spPr>
        <p:txBody>
          <a:bodyPr/>
          <a:lstStyle/>
          <a:p>
            <a:r>
              <a:rPr lang="en-US" dirty="0"/>
              <a:t>Watershed Network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D98438-BDBB-59B7-5CF0-F08A7CD6C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328" y="1095079"/>
            <a:ext cx="10322278" cy="4819946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b="1" dirty="0"/>
              <a:t> Network</a:t>
            </a:r>
            <a:r>
              <a:rPr lang="en-US" dirty="0"/>
              <a:t> will be assembled to represent the broad interests within the watershed.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dirty="0"/>
              <a:t>Will provide crucial feedback on the </a:t>
            </a:r>
            <a:r>
              <a:rPr lang="en-US" b="1" dirty="0"/>
              <a:t>Watershed Resilience Vision</a:t>
            </a:r>
            <a:r>
              <a:rPr lang="en-US" dirty="0"/>
              <a:t> and the development of the </a:t>
            </a:r>
            <a:r>
              <a:rPr lang="en-US" b="1" dirty="0"/>
              <a:t>Watershed Resilience Plan</a:t>
            </a:r>
            <a:r>
              <a:rPr lang="en-US" dirty="0"/>
              <a:t>.</a:t>
            </a:r>
          </a:p>
          <a:p>
            <a:r>
              <a:rPr lang="en-US" dirty="0"/>
              <a:t>A </a:t>
            </a:r>
            <a:r>
              <a:rPr lang="en-US" b="1" dirty="0"/>
              <a:t>Steering Committee</a:t>
            </a:r>
            <a:r>
              <a:rPr lang="en-US" dirty="0"/>
              <a:t> will be assembled from key members of the Watershed Network to assist with project decision making.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Unique Social Networks to Consider Exploring - Mauco Enterprises">
            <a:extLst>
              <a:ext uri="{FF2B5EF4-FFF2-40B4-BE49-F238E27FC236}">
                <a16:creationId xmlns:a16="http://schemas.microsoft.com/office/drawing/2014/main" id="{8348408B-31CA-1F13-CCF8-B41AD6213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711" y="2045981"/>
            <a:ext cx="3258777" cy="171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857840-3B81-F148-AE13-F332BB8E4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79957"/>
              </p:ext>
            </p:extLst>
          </p:nvPr>
        </p:nvGraphicFramePr>
        <p:xfrm>
          <a:off x="794711" y="1941205"/>
          <a:ext cx="8128000" cy="194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423855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114930"/>
                    </a:ext>
                  </a:extLst>
                </a:gridCol>
              </a:tblGrid>
              <a:tr h="388328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Local Governments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Resource Agencies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646894"/>
                  </a:ext>
                </a:extLst>
              </a:tr>
              <a:tr h="38832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Community Groups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Water Agencies &amp; Irrigation Districts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243550"/>
                  </a:ext>
                </a:extLst>
              </a:tr>
              <a:tr h="38832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Agricultural Users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Groundwater Sustainability Agencies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865555"/>
                  </a:ext>
                </a:extLst>
              </a:tr>
              <a:tr h="38832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Vulnerable Communities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Environmental Organizations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361625"/>
                  </a:ext>
                </a:extLst>
              </a:tr>
              <a:tr h="38832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Tribal Governments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Flood Management and Stormwater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338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12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D087-DCFC-5734-9A64-82EE78A9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139490"/>
            <a:ext cx="6057900" cy="1325563"/>
          </a:xfrm>
        </p:spPr>
        <p:txBody>
          <a:bodyPr/>
          <a:lstStyle/>
          <a:p>
            <a:r>
              <a:rPr lang="en-US" dirty="0"/>
              <a:t>Preliminary Project Area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BCE1D7F-DAE1-3E1C-8B43-BA8685E6E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107" y="2349500"/>
            <a:ext cx="6057900" cy="4351338"/>
          </a:xfrm>
        </p:spPr>
        <p:txBody>
          <a:bodyPr/>
          <a:lstStyle/>
          <a:p>
            <a:r>
              <a:rPr lang="en-US" dirty="0"/>
              <a:t>Preliminary Project Area includes Sonoma Water’s water supply service areas.  Project Area will be finalized based on input from the Watershed Network.</a:t>
            </a:r>
          </a:p>
          <a:p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These areas are highly influenced by the import of water from the Russian River and includes three Groundwater Sustainability Agencies.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B18D9BC-6699-695E-644C-FB063304B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530" y="0"/>
            <a:ext cx="4960470" cy="67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63243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Template_rev0502023-wide-format" id="{8CBAAD6B-1B33-41A2-BFBA-3C19461ECA0C}" vid="{529CD09B-09EF-4AA7-8B28-4A104162F09B}"/>
    </a:ext>
  </a:extLst>
</a:theme>
</file>

<file path=ppt/theme/theme2.xml><?xml version="1.0" encoding="utf-8"?>
<a:theme xmlns:a="http://schemas.openxmlformats.org/drawingml/2006/main" name="2_Custom Design">
  <a:themeElements>
    <a:clrScheme name="Custom 5">
      <a:dk1>
        <a:srgbClr val="14346E"/>
      </a:dk1>
      <a:lt1>
        <a:sysClr val="window" lastClr="FFFFFF"/>
      </a:lt1>
      <a:dk2>
        <a:srgbClr val="091A37"/>
      </a:dk2>
      <a:lt2>
        <a:srgbClr val="DBEFF9"/>
      </a:lt2>
      <a:accent1>
        <a:srgbClr val="0F6FC6"/>
      </a:accent1>
      <a:accent2>
        <a:srgbClr val="00A5DC"/>
      </a:accent2>
      <a:accent3>
        <a:srgbClr val="0BD0D9"/>
      </a:accent3>
      <a:accent4>
        <a:srgbClr val="14346E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ource San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_rev0502023-wide-format" id="{8CBAAD6B-1B33-41A2-BFBA-3C19461ECA0C}" vid="{6E9AF8A6-581B-4388-9AD4-012CA98BE155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urce San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Template_rev0502023-wide-format" id="{8CBAAD6B-1B33-41A2-BFBA-3C19461ECA0C}" vid="{722FC8D5-B346-4352-A7CE-260537B4DC62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ource San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_rev0502023-wide-format" id="{8CBAAD6B-1B33-41A2-BFBA-3C19461ECA0C}" vid="{90998950-848A-4BAD-9B2A-7A57CE902610}"/>
    </a:ext>
  </a:extLst>
</a:theme>
</file>

<file path=ppt/theme/theme5.xml><?xml version="1.0" encoding="utf-8"?>
<a:theme xmlns:a="http://schemas.openxmlformats.org/drawingml/2006/main" name="Last Slid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Source Sans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_rev0502023-wide-format" id="{8CBAAD6B-1B33-41A2-BFBA-3C19461ECA0C}" vid="{5F9DD959-930B-4C9E-A6A9-49B7A11EB8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PPT_Template_rev0502023-wide-format</Template>
  <TotalTime>2241</TotalTime>
  <Words>888</Words>
  <Application>Microsoft Office PowerPoint</Application>
  <PresentationFormat>Widescreen</PresentationFormat>
  <Paragraphs>207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Source Sans Pro</vt:lpstr>
      <vt:lpstr>Wingdings</vt:lpstr>
      <vt:lpstr>3_Custom Design</vt:lpstr>
      <vt:lpstr>2_Custom Design</vt:lpstr>
      <vt:lpstr>Custom Design</vt:lpstr>
      <vt:lpstr>4_Custom Design</vt:lpstr>
      <vt:lpstr>Last Slide</vt:lpstr>
      <vt:lpstr>Russian River Watershed Resiliency Pilot Project</vt:lpstr>
      <vt:lpstr>California Department of Water Resources (DWR) Watershed Resilience Program Goals</vt:lpstr>
      <vt:lpstr>Watershed Resilience Program  DWR’s Intent and Anticipated Outcomes</vt:lpstr>
      <vt:lpstr>Pilot Project Grantees</vt:lpstr>
      <vt:lpstr>Watershed Resilience Planning Process</vt:lpstr>
      <vt:lpstr>Water Equity Defined by the U.S. Water Alliance</vt:lpstr>
      <vt:lpstr>Step 1 –  Set the Stage</vt:lpstr>
      <vt:lpstr>Watershed Network</vt:lpstr>
      <vt:lpstr>Preliminary Project Area</vt:lpstr>
      <vt:lpstr>Step 2 –  Explore Hazards</vt:lpstr>
      <vt:lpstr>Climate Hazards</vt:lpstr>
      <vt:lpstr>The Focus is on Water and Climate</vt:lpstr>
      <vt:lpstr>Step 3 – Vulnerability Assessment</vt:lpstr>
      <vt:lpstr>Sonoma Water  Climate Adaptation Plan</vt:lpstr>
      <vt:lpstr>Assessment of Vulnerability Concept</vt:lpstr>
      <vt:lpstr>Step 4 – Adaptation Strategies</vt:lpstr>
      <vt:lpstr>Develop and Evaluate Watershed-Specific Adaptation Strategies</vt:lpstr>
      <vt:lpstr>Step 5 – Implement and Monitor </vt:lpstr>
      <vt:lpstr>Development of Implementation Plan</vt:lpstr>
      <vt:lpstr>Project Timeline</vt:lpstr>
      <vt:lpstr>Near Term Next Steps</vt:lpstr>
      <vt:lpstr>PowerPoint Presentation</vt:lpstr>
      <vt:lpstr>Project Scope of Work</vt:lpstr>
      <vt:lpstr>Assess Climate Vulnerabilities and Risks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Van Halsema</dc:creator>
  <cp:lastModifiedBy>Chris Delaney</cp:lastModifiedBy>
  <cp:revision>25</cp:revision>
  <dcterms:created xsi:type="dcterms:W3CDTF">2024-03-27T18:09:00Z</dcterms:created>
  <dcterms:modified xsi:type="dcterms:W3CDTF">2024-10-03T15:56:46Z</dcterms:modified>
</cp:coreProperties>
</file>